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649" r:id="rId2"/>
    <p:sldId id="256" r:id="rId3"/>
    <p:sldId id="257" r:id="rId4"/>
    <p:sldId id="258" r:id="rId5"/>
    <p:sldId id="276" r:id="rId6"/>
    <p:sldId id="277" r:id="rId7"/>
    <p:sldId id="278" r:id="rId8"/>
    <p:sldId id="259" r:id="rId9"/>
    <p:sldId id="262" r:id="rId10"/>
    <p:sldId id="263" r:id="rId11"/>
    <p:sldId id="264" r:id="rId12"/>
    <p:sldId id="265" r:id="rId13"/>
    <p:sldId id="280" r:id="rId14"/>
    <p:sldId id="267" r:id="rId15"/>
    <p:sldId id="281" r:id="rId16"/>
    <p:sldId id="270" r:id="rId17"/>
    <p:sldId id="271" r:id="rId18"/>
    <p:sldId id="283" r:id="rId19"/>
    <p:sldId id="272" r:id="rId20"/>
    <p:sldId id="273" r:id="rId21"/>
    <p:sldId id="274" r:id="rId22"/>
    <p:sldId id="285" r:id="rId23"/>
    <p:sldId id="648" r:id="rId24"/>
    <p:sldId id="284" r:id="rId25"/>
    <p:sldId id="286" r:id="rId26"/>
    <p:sldId id="287" r:id="rId27"/>
    <p:sldId id="260" r:id="rId28"/>
    <p:sldId id="629" r:id="rId29"/>
    <p:sldId id="630" r:id="rId30"/>
    <p:sldId id="627" r:id="rId31"/>
    <p:sldId id="403" r:id="rId32"/>
    <p:sldId id="632" r:id="rId33"/>
    <p:sldId id="409" r:id="rId34"/>
    <p:sldId id="633" r:id="rId35"/>
    <p:sldId id="639" r:id="rId36"/>
    <p:sldId id="636" r:id="rId37"/>
    <p:sldId id="637" r:id="rId38"/>
    <p:sldId id="638" r:id="rId39"/>
    <p:sldId id="640" r:id="rId40"/>
    <p:sldId id="641" r:id="rId41"/>
    <p:sldId id="642" r:id="rId42"/>
    <p:sldId id="644" r:id="rId43"/>
    <p:sldId id="645" r:id="rId44"/>
    <p:sldId id="646" r:id="rId45"/>
    <p:sldId id="275" r:id="rId46"/>
    <p:sldId id="28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2" autoAdjust="0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23:46:21.63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1 161,'52'0,"-8"0,-30 0,0 0,12 0,-9 0,9 0,-6 0,4 0,18 0,6 0,0 0,9 0,-29 0,6 0,-12 0,-6 0,13 0,-14-6,12 5,-6-6,0 7,5 0,-10 0,19 0,-18 0,12 0,0-7,-3 5,5-5,12-2,-16 6,19-5,-1-1,-18 7,8-7,-22 9,7 0,2 0,-1 0,14 0,-18 0,32 0,-9 0,8 7,8-5,-8 6,0-8,9 0,-20 0,-1 0,-14 0,1 0,-7 6,33 4,-8-2,24 10,-5-16,0 7,-1 0,-11-7,-3 7,-20-9,6 0,-15 6,7-4,0 4,-7-6,33 6,-20 3,22-1,-6-1,3 2,12-7,-12 7,-3-9,-20 0,6 0,-15 0,16 0,-16 0,6 0,-2-6,2 4,-1-4,5 6,-11-6,11-2,-1 0,5-5,16 11,2-6,0 1,-3 5,-12-6,1 8,-9-6,-3 5,-2-6,2 7,8 0,1 0,3 0,-1 0,12 0,3 0,12 0,-1-9,1 7,-12-7,-12 9,-13 0,-1 0,-6 0,33 0,-28 0,19 0,-17 0,13 0,1 0,-1-6,-14 5,-8-6,12 7,-9 0,9 0,-3 0,2 0,20 0,3 0,11-8,1 5,-1-5,-11 8,-3-8,1 6,-19-5,16 7,-6 0,-1-8,47 6,-28-5,31 7,-27 0,1 0,-1 0,1 0,-1 9,1-7,14 7,-11-9,10 0,-13 0,-1 9,1-7,-1 7,-13-9,-11 0,-15 0,-6 0,12 0,0 0,22 0,0 0,12 0,-1 0,1 0,-12 0,-12-7,-13 6,-9-5,12 6,-10 0,10 0,-3 0,-7 0,15 0,-6 0,20-9,-8 7,8-7,-11 9,-10 0,8 0,-16 0,15 0,-15 0,16 0,-16 0,30 0,-6 0,23 0,-3 0,-1-9,1 7,-1-7,1 9,-1-9,1 7,-1-7,-11 9,9-9,-29 7,15-7,-27 3,12 4,-12-4,12 6,-3 0,9 0,11 0,3 0,11 0,1 0,-1 0,-10 0,7 0,-28 0,6 0,-14 0,-5 0,32 0,-27 0,41 9,-22-7,9 7,8-9,-8 0,12 9,-12-7,-3 7,-11-2,-1-5,12 6,-8-8,20 0,-9 0,11 0,1 0,-1 0,15 0,3 0,14 0,-39 0,0 0,28 0,6 0,-27 0,1 0,-1 0,1 0,-1 0,-11 0,9 0,-9 8,0-5,9 5,-30-8,23 0,-33 0,12 0,-9 7,4-6,7 5,2-6,12 0,4 0,10 0,15 0,3 0,14 0,-38 0,2 0,0 0,2 0,7 0,1 0,-8 0,-2 0,39 0,-20 0,-15 0,-11 0,-12 0,-13 0,0 0,1 0,22 0,2 9,11-7,-11 7,9 0,-3-1,7 3,-7-5,-18-6,-4 0,-7 0,8 0,-8 0,18 9,-15-7,28 7,-8-1,7-1,4-1,29 5,-23 0,1-2,25-6,1 7,-29-3,1-1,-14-5,0 1,15 5,-2-1,14-6,-15 0,-26 0,-13 0,-3 0,4 0,7 0,14 0,3 0,11 0,1 0,-1 8,-11-5,-11 5,-6-8,-15 0,13 0,-8 0,10 0,-9 0,9 8,-15-6,15 5,-15-7,16 0,-16 0,6 0,4 0,-9 0,9 0,-6 0,-4 0,10-6,-5-2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22:41:51.10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59,'97'-7,"0"0,-1 0,-10 4,-3 2,-7 0,4 1,-7 3,-8 8,-1 1,2-4,-3-2,35 9,-47-9,3-1,19-5,-1 0,16 7,-18-2,-5 0,-12 4,-1 5,4 0,32-9,-5 5,2 0,-35-9,0-2,22-5,0 0,23 4,-39-4,-4 0,14 6,-7-7,-25 5,-10-6,-1 8,-3-6,1 4,1-4,24 6,-5 0,25 0,7 0,21-11,-39 4,2-1,8-4,-1-2,-7 2,-2 0,1 5,-4 0,25-12,-3 17,-35-7,-5 9,-20 0,6 0,10 0,3 0,18 0,-15 0,10 0,-13 0,12 0,-17 0,15 0,-18 0,8 0,1 0,0 0,-1 0,-8 0,-2 0,-1 0,-6 0,13 6,-14-5,11 5,-4-6,-1 0,5 7,-10-6,10 5,15-6,-14 0,13 0,-26 0,0 0,12 0,-9-6,9-2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45398-A131-3B46-AF15-49B4740E07EC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DED24-3A35-E948-889B-0AE0B995A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6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meetups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TidyTuesday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weekly data project aimed at the R ecosystem (see info below). An emphasis is placed on understanding how to summarize and arrange data to make meaningful charts with ggplot2,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other tools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ecosystem.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DED24-3A35-E948-889B-0AE0B995A3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68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P-values provided in summary() are always just testing if estimate differs significantly from zero.  What we want is a likelihood ratio test or AIC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DED24-3A35-E948-889B-0AE0B995A3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8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formula for deviance?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DED24-3A35-E948-889B-0AE0B995A3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4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residual deviance &gt;&gt; DF, then </a:t>
            </a:r>
            <a:r>
              <a:rPr lang="en-US" dirty="0" err="1"/>
              <a:t>overdispersed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DED24-3A35-E948-889B-0AE0B995A3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0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5360F-55A9-8342-B74D-D1AA9A7D42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Uniform sampling – same number of samples per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D9F74-2A0C-4FDA-98BA-36DE89BF9E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Uniform sampling – same number of samples per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D9F74-2A0C-4FDA-98BA-36DE89BF9E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6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Uniform sampling – same number of samples per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D9F74-2A0C-4FDA-98BA-36DE89BF9E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1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Uniform sampling – same number of samples per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D9F74-2A0C-4FDA-98BA-36DE89BF9E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8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Definitely not just </a:t>
            </a:r>
          </a:p>
          <a:p>
            <a:r>
              <a:rPr lang="en-US" dirty="0" err="1"/>
              <a:t>poisson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DED24-3A35-E948-889B-0AE0B995A3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7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400"/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hyperlink" Target="http://www.audubon.org/cb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1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17.emf"/><Relationship Id="rId4" Type="http://schemas.openxmlformats.org/officeDocument/2006/relationships/hyperlink" Target="http://www.audubon.org/cbc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B05F48-4910-2447-8224-42A2C382D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" t="-1" r="-56" b="-1"/>
          <a:stretch/>
        </p:blipFill>
        <p:spPr>
          <a:xfrm>
            <a:off x="238318" y="0"/>
            <a:ext cx="9634345" cy="685799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BA6AA-D898-3345-B33D-535A11E513E5}"/>
              </a:ext>
            </a:extLst>
          </p:cNvPr>
          <p:cNvSpPr txBox="1"/>
          <p:nvPr/>
        </p:nvSpPr>
        <p:spPr>
          <a:xfrm>
            <a:off x="5397141" y="5375890"/>
            <a:ext cx="6794859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More info at </a:t>
            </a:r>
            <a:r>
              <a:rPr lang="en-US" sz="2800" dirty="0" err="1">
                <a:latin typeface="+mj-lt"/>
                <a:ea typeface="+mj-ea"/>
                <a:cs typeface="+mj-cs"/>
              </a:rPr>
              <a:t>www.meetup.com</a:t>
            </a:r>
            <a:r>
              <a:rPr lang="en-US" sz="2800" dirty="0">
                <a:latin typeface="+mj-lt"/>
                <a:ea typeface="+mj-ea"/>
                <a:cs typeface="+mj-cs"/>
              </a:rPr>
              <a:t>/Boston-</a:t>
            </a:r>
            <a:r>
              <a:rPr lang="en-US" sz="2800" dirty="0" err="1">
                <a:latin typeface="+mj-lt"/>
                <a:ea typeface="+mj-ea"/>
                <a:cs typeface="+mj-cs"/>
              </a:rPr>
              <a:t>useR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End of recap…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Variance and mixture models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Variance is a measure of the spread of data calculated as the average of the squared differences from the mean.</a:t>
                </a:r>
              </a:p>
              <a:p>
                <a:pPr marL="0" lvl="0" indent="0">
                  <a:buNone/>
                </a:pPr>
                <a:r>
                  <a:rPr b="1" dirty="0"/>
                  <a:t>Population</a:t>
                </a:r>
                <a:r>
                  <a:rPr dirty="0"/>
                  <a:t> variance: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b="1" dirty="0"/>
                  <a:t>Sample</a:t>
                </a:r>
                <a:r>
                  <a:rPr dirty="0"/>
                  <a:t> variance: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Poisson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For Poisson distributions, the expected variance is tied to the mean.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variance-and-dealing-with-overdispersion_files/figure-pptx/unnamed-chunk-5-1.png">
            <a:extLst>
              <a:ext uri="{FF2B5EF4-FFF2-40B4-BE49-F238E27FC236}">
                <a16:creationId xmlns:a16="http://schemas.microsoft.com/office/drawing/2014/main" id="{C600B2E6-6D87-D54C-B941-17CE07B86A0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70250" y="2062162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141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Sample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You can calculate the sample variance of your actual data with the </a:t>
            </a:r>
            <a:r>
              <a:rPr sz="1800" dirty="0">
                <a:latin typeface="Courier"/>
              </a:rPr>
              <a:t>var()</a:t>
            </a:r>
            <a:r>
              <a:rPr dirty="0"/>
              <a:t> function in R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x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5</a:t>
            </a:r>
            <a:r>
              <a:rPr sz="1800" dirty="0">
                <a:latin typeface="Courier"/>
              </a:rPr>
              <a:t>)</a:t>
            </a:r>
            <a:endParaRPr lang="en-US" sz="1800" dirty="0">
              <a:latin typeface="Courier"/>
            </a:endParaRPr>
          </a:p>
          <a:p>
            <a:pPr marL="1270000" lvl="0" indent="0">
              <a:buNone/>
            </a:pPr>
            <a:r>
              <a:rPr lang="en-US" sz="1800" b="1" dirty="0">
                <a:solidFill>
                  <a:srgbClr val="007020"/>
                </a:solidFill>
                <a:latin typeface="Courier"/>
              </a:rPr>
              <a:t>var</a:t>
            </a:r>
            <a:r>
              <a:rPr lang="en-US" sz="1800" dirty="0">
                <a:latin typeface="Courier"/>
              </a:rPr>
              <a:t>(x)</a:t>
            </a:r>
          </a:p>
          <a:p>
            <a:pPr marL="1270000" lvl="0" indent="0">
              <a:buNone/>
            </a:pPr>
            <a:r>
              <a:rPr lang="en-US" sz="1800" dirty="0">
                <a:latin typeface="Courier"/>
              </a:rPr>
              <a:t>## [1] 4.672263</a:t>
            </a:r>
          </a:p>
          <a:p>
            <a:pPr marL="1270000" lvl="0" indent="0">
              <a:buNone/>
            </a:pPr>
            <a:endParaRPr sz="1800" dirty="0">
              <a:latin typeface="Courier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7D913C-8DD7-8A4D-BC9E-1E2CC813801C}"/>
              </a:ext>
            </a:extLst>
          </p:cNvPr>
          <p:cNvGrpSpPr/>
          <p:nvPr/>
        </p:nvGrpSpPr>
        <p:grpSpPr>
          <a:xfrm>
            <a:off x="4741333" y="2387600"/>
            <a:ext cx="5439952" cy="461665"/>
            <a:chOff x="4741333" y="2387600"/>
            <a:chExt cx="5439952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A1DC97-1491-BD48-9F82-B808015B363A}"/>
                </a:ext>
              </a:extLst>
            </p:cNvPr>
            <p:cNvSpPr txBox="1"/>
            <p:nvPr/>
          </p:nvSpPr>
          <p:spPr>
            <a:xfrm>
              <a:off x="7061200" y="2387600"/>
              <a:ext cx="3120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does this line do?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D7F598B-AFD9-7B4B-A40D-D8EE51FEB2A3}"/>
                </a:ext>
              </a:extLst>
            </p:cNvPr>
            <p:cNvCxnSpPr/>
            <p:nvPr/>
          </p:nvCxnSpPr>
          <p:spPr>
            <a:xfrm flipH="1">
              <a:off x="4741333" y="2641600"/>
              <a:ext cx="213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17649-2319-8349-859F-3221592B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10972800" cy="566896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dirty="0">
                <a:latin typeface="Courier"/>
              </a:rPr>
              <a:t>(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tibble</a:t>
            </a:r>
            <a:r>
              <a:rPr lang="en-US" dirty="0">
                <a:latin typeface="Courier"/>
              </a:rPr>
              <a:t>(x),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dirty="0">
                <a:latin typeface="Courier"/>
              </a:rPr>
              <a:t>(x)) 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geom_bar</a:t>
            </a:r>
            <a:r>
              <a:rPr lang="en-US" dirty="0">
                <a:latin typeface="Courier"/>
              </a:rPr>
              <a:t>()</a:t>
            </a:r>
            <a:endParaRPr lang="en-US" dirty="0"/>
          </a:p>
        </p:txBody>
      </p:sp>
      <p:pic>
        <p:nvPicPr>
          <p:cNvPr id="4" name="Picture 3" descr="variance-and-dealing-with-overdispersion_files/figure-pptx/unnamed-chunk-6-1.png">
            <a:extLst>
              <a:ext uri="{FF2B5EF4-FFF2-40B4-BE49-F238E27FC236}">
                <a16:creationId xmlns:a16="http://schemas.microsoft.com/office/drawing/2014/main" id="{0CB54313-2415-C442-9577-A56E4D84C9F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05049" y="1251374"/>
            <a:ext cx="7008283" cy="56066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673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GLMs partition variance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What if our data comes not from one population with a Poisson distribution, but two Poisson distributed populations with different means?</a:t>
            </a:r>
          </a:p>
          <a:p>
            <a:pPr marL="1270000" lvl="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#simulated data that is combination of two </a:t>
            </a:r>
            <a:r>
              <a:rPr sz="1800" i="1" dirty="0" err="1">
                <a:solidFill>
                  <a:srgbClr val="60A0B0"/>
                </a:solidFill>
                <a:latin typeface="Courier"/>
              </a:rPr>
              <a:t>poisson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 distributions.</a:t>
            </a:r>
            <a:br>
              <a:rPr dirty="0"/>
            </a:br>
            <a:r>
              <a:rPr sz="1800" dirty="0">
                <a:latin typeface="Courier"/>
              </a:rPr>
              <a:t>y1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500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y2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500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mean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(y1, y2))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[1] 6.472</a:t>
            </a: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var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(y1, y2))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[1] 18.80802</a:t>
            </a:r>
          </a:p>
          <a:p>
            <a:pPr marL="0" lvl="0" indent="0">
              <a:buNone/>
            </a:pPr>
            <a:r>
              <a:rPr dirty="0"/>
              <a:t>Now, there is more variation than we would predict from a simple Poisson process.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ariance-and-dealing-with-overdispersion_files/figure-pptx/unnamed-chunk-8-1.png">
            <a:extLst>
              <a:ext uri="{FF2B5EF4-FFF2-40B4-BE49-F238E27FC236}">
                <a16:creationId xmlns:a16="http://schemas.microsoft.com/office/drawing/2014/main" id="{AFBAEEC0-03F2-A747-A766-942A1EDF738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GLMs partition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If we fit a model that accounts for differences among levels of </a:t>
            </a:r>
            <a:r>
              <a:rPr sz="1800">
                <a:latin typeface="Courier"/>
              </a:rPr>
              <a:t>factor</a:t>
            </a:r>
            <a:r>
              <a:t>, we can account for the increased variance.</a:t>
            </a:r>
          </a:p>
          <a:p>
            <a:pPr marL="1270000" lvl="0" indent="0">
              <a:buNone/>
            </a:pPr>
            <a:r>
              <a:rPr sz="1800">
                <a:latin typeface="Courier"/>
              </a:rPr>
              <a:t>m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glm</a:t>
            </a:r>
            <a:r>
              <a:rPr sz="1800">
                <a:latin typeface="Courier"/>
              </a:rPr>
              <a:t>(y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factor, </a:t>
            </a:r>
            <a:r>
              <a:rPr sz="1800">
                <a:solidFill>
                  <a:srgbClr val="902000"/>
                </a:solidFill>
                <a:latin typeface="Courier"/>
              </a:rPr>
              <a:t>family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link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data2)</a:t>
            </a:r>
          </a:p>
          <a:p>
            <a:pPr marL="0" lvl="0" indent="0">
              <a:buNone/>
            </a:pPr>
            <a:r>
              <a:t>To see this, we need to look at the </a:t>
            </a:r>
            <a:r>
              <a:rPr b="1"/>
              <a:t>residuals</a:t>
            </a:r>
            <a:r>
              <a:t> (AKA “errors”)</a:t>
            </a:r>
          </a:p>
        </p:txBody>
      </p:sp>
    </p:spTree>
    <p:extLst>
      <p:ext uri="{BB962C8B-B14F-4D97-AF65-F5344CB8AC3E}">
        <p14:creationId xmlns:p14="http://schemas.microsoft.com/office/powerpoint/2010/main" val="289403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Working with Residuals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Residuals (aka “errors”) are the difference between the data points and the expected</a:t>
            </a:r>
            <a:r>
              <a:rPr lang="en-US" dirty="0"/>
              <a:t>/fitted</a:t>
            </a:r>
            <a:r>
              <a:rPr dirty="0"/>
              <a:t> values from a model.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m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(y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sample,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data2)</a:t>
            </a:r>
            <a:br>
              <a:rPr dirty="0"/>
            </a:br>
            <a:br>
              <a:rPr dirty="0"/>
            </a:br>
            <a:r>
              <a:rPr sz="1800" dirty="0">
                <a:latin typeface="Courier"/>
              </a:rPr>
              <a:t>augmented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dirty="0">
                <a:latin typeface="Courier"/>
              </a:rPr>
              <a:t>data2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fitted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predict</a:t>
            </a:r>
            <a:r>
              <a:rPr sz="1800" dirty="0">
                <a:latin typeface="Courier"/>
              </a:rPr>
              <a:t>(m,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type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"response"</a:t>
            </a:r>
            <a:r>
              <a:rPr sz="1800" dirty="0">
                <a:latin typeface="Courier"/>
              </a:rPr>
              <a:t>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residuals =</a:t>
            </a:r>
            <a:r>
              <a:rPr sz="1800" dirty="0">
                <a:latin typeface="Courier"/>
              </a:rPr>
              <a:t> y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fitted)</a:t>
            </a:r>
            <a:br>
              <a:rPr dirty="0"/>
            </a:b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sz="1800" dirty="0">
                <a:latin typeface="Courier"/>
              </a:rPr>
              <a:t>(augmented)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tibble</a:t>
            </a:r>
            <a:r>
              <a:rPr sz="1800" dirty="0">
                <a:latin typeface="Courier"/>
              </a:rPr>
              <a:t>: 6 x 4
##   sample     y fitted residuals
##   &lt;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&gt;  &lt;int&gt;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1 y1         1   3.01     -2.01
## 2 y2        13   9.94      3.06
## 3 y1         2   3.01     -1.01
## 4 y2         6   9.94     -3.94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C6658-2F83-314C-A44A-8523636C0EB3}"/>
              </a:ext>
            </a:extLst>
          </p:cNvPr>
          <p:cNvSpPr/>
          <p:nvPr/>
        </p:nvSpPr>
        <p:spPr>
          <a:xfrm>
            <a:off x="6299198" y="3863182"/>
            <a:ext cx="5706535" cy="17271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venir Next" panose="020B0503020202020204" pitchFamily="34" charset="0"/>
              </a:rPr>
              <a:t>Shortcut: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200" dirty="0">
                <a:latin typeface="Courier" pitchFamily="2" charset="0"/>
              </a:rPr>
              <a:t>residuals(m, type = “response”)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Variance and Overdispersion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Eric Scott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2020-03-03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Checking residuals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Variance of residuals (after accounting for differences among levels in ”factor”) meet Poisson assumptions.</a:t>
            </a:r>
            <a:endParaRPr dirty="0"/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residuals</a:t>
            </a:r>
            <a:r>
              <a:rPr sz="1800" dirty="0">
                <a:latin typeface="Courier"/>
              </a:rPr>
              <a:t>(m,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type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"response"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var</a:t>
            </a:r>
            <a:r>
              <a:rPr sz="1800" dirty="0">
                <a:latin typeface="Courier"/>
              </a:rPr>
              <a:t>()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[1] 6.782843</a:t>
            </a: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mean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(y1,y2))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[1] 6.472</a:t>
            </a:r>
            <a:endParaRPr lang="en-US" sz="1800" dirty="0">
              <a:latin typeface="Courier"/>
            </a:endParaRPr>
          </a:p>
          <a:p>
            <a:pPr marL="1270000" lvl="0" indent="0">
              <a:buNone/>
            </a:pPr>
            <a:endParaRPr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/>
              <a:t>Residual variance &gt; mean = </a:t>
            </a:r>
            <a:r>
              <a:rPr b="1" dirty="0" err="1"/>
              <a:t>overdispersed</a:t>
            </a:r>
            <a:r>
              <a:rPr dirty="0"/>
              <a:t>. 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Residual variance &lt; mean</a:t>
            </a:r>
            <a:r>
              <a:rPr dirty="0"/>
              <a:t> = </a:t>
            </a:r>
            <a:r>
              <a:rPr b="1" dirty="0" err="1"/>
              <a:t>underdispersed</a:t>
            </a:r>
            <a:endParaRPr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Deviance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More commonly, deviance </a:t>
            </a:r>
            <a:r>
              <a:rPr lang="en-US" dirty="0"/>
              <a:t>of a Poisson GLM is used to check for overdispersion.</a:t>
            </a:r>
            <a:endParaRPr dirty="0"/>
          </a:p>
          <a:p>
            <a:pPr marL="0" lvl="0" indent="0">
              <a:buNone/>
            </a:pPr>
            <a:r>
              <a:rPr lang="en-US" dirty="0"/>
              <a:t>Model deviance </a:t>
            </a:r>
            <a:r>
              <a:rPr dirty="0"/>
              <a:t>should be about the same as residual degrees of freedom.</a:t>
            </a: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deviance</a:t>
            </a:r>
            <a:r>
              <a:rPr sz="1800" dirty="0">
                <a:latin typeface="Courier"/>
              </a:rPr>
              <a:t>(m)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df.residual</a:t>
            </a:r>
            <a:r>
              <a:rPr sz="1800" dirty="0">
                <a:latin typeface="Courier"/>
              </a:rPr>
              <a:t>(m)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[1] 1.068471</a:t>
            </a:r>
          </a:p>
          <a:p>
            <a:pPr marL="0" lvl="0" indent="0">
              <a:buNone/>
            </a:pPr>
            <a:r>
              <a:rPr dirty="0"/>
              <a:t>If greater than 1, overdispersion. If less than 1, </a:t>
            </a:r>
            <a:r>
              <a:rPr dirty="0" err="1"/>
              <a:t>underdispersion</a:t>
            </a:r>
            <a:r>
              <a:rPr dirty="0"/>
              <a:t>.</a:t>
            </a:r>
            <a:endParaRPr lang="en-US" dirty="0"/>
          </a:p>
          <a:p>
            <a:pPr marL="0" lvl="0" indent="0">
              <a:spcBef>
                <a:spcPts val="3000"/>
              </a:spcBef>
              <a:buNone/>
            </a:pPr>
            <a:r>
              <a:rPr lang="en-US" b="1" dirty="0"/>
              <a:t>Formal test for overdispersion:</a:t>
            </a:r>
          </a:p>
          <a:p>
            <a:pPr marL="1270000" lvl="0" indent="0">
              <a:buNone/>
            </a:pPr>
            <a:r>
              <a:rPr lang="en-US" b="1" dirty="0" err="1">
                <a:solidFill>
                  <a:srgbClr val="007020"/>
                </a:solidFill>
                <a:latin typeface="Courier"/>
              </a:rPr>
              <a:t>pchisq</a:t>
            </a:r>
            <a:r>
              <a:rPr lang="en-US" dirty="0">
                <a:latin typeface="Courier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deviance</a:t>
            </a:r>
            <a:r>
              <a:rPr lang="en-US" dirty="0">
                <a:latin typeface="Courier"/>
              </a:rPr>
              <a:t>(m),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df.residual</a:t>
            </a:r>
            <a:r>
              <a:rPr lang="en-US" dirty="0">
                <a:latin typeface="Courier"/>
              </a:rPr>
              <a:t>(m), </a:t>
            </a:r>
            <a:r>
              <a:rPr lang="en-US" dirty="0" err="1">
                <a:solidFill>
                  <a:srgbClr val="902000"/>
                </a:solidFill>
                <a:latin typeface="Courier"/>
              </a:rPr>
              <a:t>lower.tail</a:t>
            </a:r>
            <a:r>
              <a:rPr lang="en-US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/>
              </a:rPr>
              <a:t>FALSE</a:t>
            </a:r>
            <a:r>
              <a:rPr lang="en-US" dirty="0">
                <a:latin typeface="Courier"/>
              </a:rPr>
              <a:t>)</a:t>
            </a:r>
          </a:p>
          <a:p>
            <a:pPr marL="1270000" lvl="0" indent="0">
              <a:buNone/>
            </a:pPr>
            <a:r>
              <a:rPr lang="en-US" dirty="0">
                <a:latin typeface="Courier"/>
              </a:rPr>
              <a:t>## [1] 0.06542258</a:t>
            </a:r>
          </a:p>
          <a:p>
            <a:pPr marL="0" lvl="0" indent="0">
              <a:buNone/>
            </a:pPr>
            <a:r>
              <a:rPr lang="en-US" dirty="0"/>
              <a:t>p &gt; 0.05, so not </a:t>
            </a:r>
            <a:r>
              <a:rPr lang="en-US" dirty="0" err="1"/>
              <a:t>overdispersed</a:t>
            </a:r>
            <a:endParaRPr lang="en-US" dirty="0"/>
          </a:p>
          <a:p>
            <a:pPr marL="0" lv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What if we can’t account for </a:t>
            </a:r>
            <a:r>
              <a:rPr lang="en-US" dirty="0"/>
              <a:t>departures from error family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Example: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df2 &lt;-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tibble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4</a:t>
            </a:r>
            <a:r>
              <a:rPr sz="1800" dirty="0">
                <a:latin typeface="Courier"/>
              </a:rPr>
              <a:t>),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50</a:t>
            </a:r>
            <a:r>
              <a:rPr sz="1800" dirty="0">
                <a:latin typeface="Courier"/>
              </a:rPr>
              <a:t>),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rpois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200</a:t>
            </a:r>
            <a:r>
              <a:rPr sz="1800" dirty="0">
                <a:latin typeface="Courier"/>
              </a:rPr>
              <a:t>)),</a:t>
            </a:r>
            <a:br>
              <a:rPr dirty="0"/>
            </a:br>
            <a:r>
              <a:rPr sz="1800" dirty="0">
                <a:latin typeface="Courier"/>
              </a:rPr>
              <a:t>       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#factor levels are random, don't correspond to three distributions</a:t>
            </a:r>
            <a:br>
              <a:rPr dirty="0"/>
            </a:br>
            <a:r>
              <a:rPr sz="1800" dirty="0">
                <a:latin typeface="Courier"/>
              </a:rPr>
              <a:t>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factor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sample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"C"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"D"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60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replace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sz="1800" dirty="0">
                <a:latin typeface="Courier"/>
              </a:rPr>
              <a:t>(df2)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tibble</a:t>
            </a:r>
            <a:r>
              <a:rPr sz="1800" dirty="0">
                <a:latin typeface="Courier"/>
              </a:rPr>
              <a:t>: 6 x 2
##       y factor
##   &lt;int&gt; &lt;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&gt; 
## 1     5 D     
## 2     4 C     
## 3     7 A     
m2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y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 err="1">
                <a:latin typeface="Courier"/>
              </a:rPr>
              <a:t>factor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df2)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deviance</a:t>
            </a:r>
            <a:r>
              <a:rPr sz="1800" dirty="0">
                <a:latin typeface="Courier"/>
              </a:rPr>
              <a:t>(m2)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df.residual</a:t>
            </a:r>
            <a:r>
              <a:rPr sz="1800" dirty="0">
                <a:latin typeface="Courier"/>
              </a:rPr>
              <a:t>(m2)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[1] 89.65786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F1772-4B54-6642-BE05-9EAE02F6E5B7}"/>
              </a:ext>
            </a:extLst>
          </p:cNvPr>
          <p:cNvSpPr txBox="1"/>
          <p:nvPr/>
        </p:nvSpPr>
        <p:spPr>
          <a:xfrm>
            <a:off x="5012267" y="6093563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venir Next" panose="020B0503020202020204" pitchFamily="34" charset="0"/>
              </a:rPr>
              <a:t>Overdispersed</a:t>
            </a:r>
            <a:r>
              <a:rPr lang="en-US" sz="2400" dirty="0">
                <a:latin typeface="Avenir Next" panose="020B0503020202020204" pitchFamily="34" charset="0"/>
              </a:rPr>
              <a:t>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FAC3E8-71E7-0D46-8671-23AFAACB88BF}"/>
              </a:ext>
            </a:extLst>
          </p:cNvPr>
          <p:cNvSpPr/>
          <p:nvPr/>
        </p:nvSpPr>
        <p:spPr>
          <a:xfrm>
            <a:off x="609600" y="5690866"/>
            <a:ext cx="2421467" cy="402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121422-913C-C744-B636-41C1D44883BF}"/>
              </a:ext>
            </a:extLst>
          </p:cNvPr>
          <p:cNvCxnSpPr>
            <a:endCxn id="4" idx="1"/>
          </p:cNvCxnSpPr>
          <p:nvPr/>
        </p:nvCxnSpPr>
        <p:spPr>
          <a:xfrm>
            <a:off x="3149600" y="5927932"/>
            <a:ext cx="1862667" cy="396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29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0"/>
            <a:ext cx="10972800" cy="6739467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(m2)
## Call:
## </a:t>
            </a:r>
            <a:r>
              <a:rPr sz="1800" dirty="0" err="1">
                <a:latin typeface="Courier"/>
              </a:rPr>
              <a:t>glm</a:t>
            </a:r>
            <a:r>
              <a:rPr sz="1800" dirty="0">
                <a:latin typeface="Courier"/>
              </a:rPr>
              <a:t>(formula = y ~ factor, family =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(), data = df2)
## 
## Deviance Residuals: 
##     Min       1Q   Median       3Q      Max  
## -13.872  -10.100   -4.699    9.168   13.213  
## 
## Coefficients:
##             Estimate Std. Error z value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(&gt;|z|)    
## (Intercept)  4.36276    0.02590 168.461  &lt; 2e-16 ***
## </a:t>
            </a:r>
            <a:r>
              <a:rPr sz="1800" dirty="0" err="1">
                <a:latin typeface="Courier"/>
              </a:rPr>
              <a:t>factorB</a:t>
            </a:r>
            <a:r>
              <a:rPr sz="1800" dirty="0">
                <a:latin typeface="Courier"/>
              </a:rPr>
              <a:t>      0.26057    0.03859   6.753 1.45e-11 ***
## </a:t>
            </a:r>
            <a:r>
              <a:rPr sz="1800" dirty="0" err="1">
                <a:latin typeface="Courier"/>
              </a:rPr>
              <a:t>factorC</a:t>
            </a:r>
            <a:r>
              <a:rPr sz="1800" dirty="0">
                <a:latin typeface="Courier"/>
              </a:rPr>
              <a:t>      0.21023    0.03913   5.372 7.77e-08 ***
## </a:t>
            </a:r>
            <a:r>
              <a:rPr sz="1800" dirty="0" err="1">
                <a:latin typeface="Courier"/>
              </a:rPr>
              <a:t>factorD</a:t>
            </a:r>
            <a:r>
              <a:rPr sz="1800" dirty="0">
                <a:latin typeface="Courier"/>
              </a:rPr>
              <a:t>     -0.13722    0.03912  -3.507 0.000452 ***
## ---
## </a:t>
            </a:r>
            <a:r>
              <a:rPr sz="1800" dirty="0" err="1">
                <a:latin typeface="Courier"/>
              </a:rPr>
              <a:t>Signif</a:t>
            </a:r>
            <a:r>
              <a:rPr sz="1800" dirty="0">
                <a:latin typeface="Courier"/>
              </a:rPr>
              <a:t>. codes:  0 '***' 0.001 '**' 0.01 '*' 0.05 '.' 0.1 ' ' 1
## 
## (Dispersion parameter for 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 family taken to be 1)
## 
##     Null deviance: 5356.0  on 59  degrees of freedom
## Residual deviance: 5231.4  on 56  degrees of freedom
## AIC: 5558.2
## 
## Number of Fisher Scoring iterations: 6</a:t>
            </a:r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EDE2E67A-21ED-2641-8C6D-A869A667F8BA}"/>
              </a:ext>
            </a:extLst>
          </p:cNvPr>
          <p:cNvSpPr/>
          <p:nvPr/>
        </p:nvSpPr>
        <p:spPr>
          <a:xfrm>
            <a:off x="4274930" y="1203885"/>
            <a:ext cx="2184400" cy="384016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A1DB4-3C22-A543-9FD2-70F55C98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77" y="266170"/>
            <a:ext cx="4607339" cy="2591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2170F-E01E-534A-8F35-5A7FA3DEDEDE}"/>
              </a:ext>
            </a:extLst>
          </p:cNvPr>
          <p:cNvSpPr txBox="1"/>
          <p:nvPr/>
        </p:nvSpPr>
        <p:spPr>
          <a:xfrm>
            <a:off x="7635459" y="2998139"/>
            <a:ext cx="33611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These are not the  P-values you are looking for.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6D2C5F-4F3E-364B-B1EB-839B5FA85B83}"/>
                  </a:ext>
                </a:extLst>
              </p14:cNvPr>
              <p14:cNvContentPartPr/>
              <p14:nvPr/>
            </p14:nvContentPartPr>
            <p14:xfrm>
              <a:off x="979200" y="5540160"/>
              <a:ext cx="5200920" cy="106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6D2C5F-4F3E-364B-B1EB-839B5FA85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560" y="5396160"/>
                <a:ext cx="5344560" cy="3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6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Consequences: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If residuals don’t meet assumptions (e.g. overdispersion), p-values are </a:t>
            </a:r>
            <a:r>
              <a:rPr lang="en-US" b="1" dirty="0"/>
              <a:t>unreliable</a:t>
            </a:r>
            <a:r>
              <a:rPr lang="en-US" dirty="0"/>
              <a:t>.</a:t>
            </a:r>
          </a:p>
          <a:p>
            <a:pPr marL="0" lvl="0" indent="0">
              <a:buNone/>
            </a:pPr>
            <a:r>
              <a:rPr dirty="0"/>
              <a:t>Just look, this </a:t>
            </a:r>
            <a:r>
              <a:rPr b="1" dirty="0"/>
              <a:t>meaningless</a:t>
            </a:r>
            <a:r>
              <a:rPr dirty="0"/>
              <a:t> factor gives a highly significant p-value! But don’t trust it!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m0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(y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df2)</a:t>
            </a:r>
            <a:br>
              <a:rPr dirty="0"/>
            </a:br>
            <a:r>
              <a:rPr sz="1800" dirty="0" err="1">
                <a:latin typeface="Courier"/>
              </a:rPr>
              <a:t>lmtest</a:t>
            </a:r>
            <a:r>
              <a:rPr sz="18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lrtest</a:t>
            </a:r>
            <a:r>
              <a:rPr sz="1800" dirty="0">
                <a:latin typeface="Courier"/>
              </a:rPr>
              <a:t>(m0, m2)</a:t>
            </a:r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## Likelihood ratio test
## 
## Model 1: y ~ 1
## Model 2: y ~ factor
##   #Df  </a:t>
            </a:r>
            <a:r>
              <a:rPr sz="1800" dirty="0" err="1">
                <a:latin typeface="Courier"/>
              </a:rPr>
              <a:t>LogLik</a:t>
            </a:r>
            <a:r>
              <a:rPr sz="1800" dirty="0">
                <a:latin typeface="Courier"/>
              </a:rPr>
              <a:t> Df  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</a:t>
            </a:r>
            <a:r>
              <a:rPr sz="1800" dirty="0" err="1">
                <a:latin typeface="Courier"/>
              </a:rPr>
              <a:t>Chisq</a:t>
            </a:r>
            <a:r>
              <a:rPr sz="1800" dirty="0">
                <a:latin typeface="Courier"/>
              </a:rPr>
              <a:t>)    
## 1   1 -2924.4                         
## 2   4 -2670.6  3 507.65  &lt; 2.2e-16 ***
## ---
## </a:t>
            </a:r>
            <a:r>
              <a:rPr sz="1800" dirty="0" err="1">
                <a:latin typeface="Courier"/>
              </a:rPr>
              <a:t>Signif</a:t>
            </a:r>
            <a:r>
              <a:rPr sz="18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8744E-5344-B545-91D6-742CB5C2A1D1}"/>
              </a:ext>
            </a:extLst>
          </p:cNvPr>
          <p:cNvSpPr txBox="1"/>
          <p:nvPr/>
        </p:nvSpPr>
        <p:spPr>
          <a:xfrm>
            <a:off x="5411923" y="3213556"/>
            <a:ext cx="6153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Levels totally randomized with respect to data!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D50A4F-BD3F-4E43-B4D8-223CBD448034}"/>
              </a:ext>
            </a:extLst>
          </p:cNvPr>
          <p:cNvSpPr/>
          <p:nvPr/>
        </p:nvSpPr>
        <p:spPr>
          <a:xfrm>
            <a:off x="3996267" y="3863182"/>
            <a:ext cx="982133" cy="404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38450F-06D9-0E4C-895A-AD13A5460354}"/>
              </a:ext>
            </a:extLst>
          </p:cNvPr>
          <p:cNvCxnSpPr/>
          <p:nvPr/>
        </p:nvCxnSpPr>
        <p:spPr>
          <a:xfrm flipH="1">
            <a:off x="4741333" y="3428999"/>
            <a:ext cx="670590" cy="43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59BFB1-09BD-4145-A0E4-28F45A6F2105}"/>
                  </a:ext>
                </a:extLst>
              </p14:cNvPr>
              <p14:cNvContentPartPr/>
              <p14:nvPr/>
            </p14:nvContentPartPr>
            <p14:xfrm>
              <a:off x="5599440" y="5067840"/>
              <a:ext cx="1679400" cy="64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59BFB1-09BD-4145-A0E4-28F45A6F21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440" y="4924200"/>
                <a:ext cx="1823040" cy="352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E42872-25A4-F244-85BA-7BF31B110A4B}"/>
              </a:ext>
            </a:extLst>
          </p:cNvPr>
          <p:cNvSpPr txBox="1"/>
          <p:nvPr/>
        </p:nvSpPr>
        <p:spPr>
          <a:xfrm>
            <a:off x="7884190" y="4826911"/>
            <a:ext cx="2084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Untrustworthy!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D48620-C9B1-A34F-9C49-CB627E21010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358010" y="5042355"/>
            <a:ext cx="526180" cy="25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3.bp.blogspot.com/-KzmgsrpF9dU/Tpo2OchUHFI/AAAAAAAAH8A/bkNfKM5w6XI/s1600/RedShaftedNorthernFlicker+%25281%2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/>
          <a:stretch/>
        </p:blipFill>
        <p:spPr bwMode="auto">
          <a:xfrm>
            <a:off x="1510147" y="0"/>
            <a:ext cx="4433453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ages.fineartamerica.com/images-medium-large/yellow-shafted-northern-flicker-staying-warm-edward-pet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48" y="3474720"/>
            <a:ext cx="4448197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66436" y="6488668"/>
            <a:ext cx="290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tooltip="http://www.audubon.org/cbc"/>
              </a:rPr>
              <a:t>www.christmasbirdcount.org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22078" b="9703"/>
          <a:stretch/>
        </p:blipFill>
        <p:spPr bwMode="auto">
          <a:xfrm>
            <a:off x="6096000" y="492786"/>
            <a:ext cx="4267200" cy="560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30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1836745" y="532411"/>
            <a:ext cx="73632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Poisson assumption: all sites identical</a:t>
            </a:r>
          </a:p>
          <a:p>
            <a:r>
              <a:rPr lang="en-US" sz="2800" dirty="0">
                <a:latin typeface="Calibri" pitchFamily="34" charset="0"/>
              </a:rPr>
              <a:t>	probability of seeing birds per area is constant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895600"/>
            <a:ext cx="29146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2819400" y="2209801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125 birds, randomly located in 25 km</a:t>
            </a:r>
            <a:r>
              <a:rPr lang="en-US" baseline="30000" dirty="0">
                <a:latin typeface="Calibri" pitchFamily="34" charset="0"/>
              </a:rPr>
              <a:t>2</a:t>
            </a:r>
            <a:r>
              <a:rPr lang="en-US" dirty="0">
                <a:latin typeface="Calibri" pitchFamily="34" charset="0"/>
              </a:rPr>
              <a:t> landscape:</a:t>
            </a:r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6477000" y="2209800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Counts per sq km: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324600" y="2971800"/>
          <a:ext cx="2819400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443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2057400" y="228600"/>
            <a:ext cx="3714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Many possible random configurations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78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06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78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706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534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TextBox 14"/>
          <p:cNvSpPr txBox="1">
            <a:spLocks noChangeArrowheads="1"/>
          </p:cNvSpPr>
          <p:nvPr/>
        </p:nvSpPr>
        <p:spPr bwMode="auto">
          <a:xfrm>
            <a:off x="2286000" y="5410200"/>
            <a:ext cx="71026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 dirty="0">
                <a:latin typeface="Calibri" pitchFamily="34" charset="0"/>
              </a:rPr>
              <a:t>If</a:t>
            </a:r>
            <a:r>
              <a:rPr lang="en-US" dirty="0">
                <a:latin typeface="Calibri" pitchFamily="34" charset="0"/>
              </a:rPr>
              <a:t> locations are independent, mean count will be 5 and variance will be 5</a:t>
            </a:r>
          </a:p>
          <a:p>
            <a:r>
              <a:rPr lang="en-US" u="sng" dirty="0" err="1">
                <a:latin typeface="Calibri" pitchFamily="34" charset="0"/>
              </a:rPr>
              <a:t>Overdispersion</a:t>
            </a:r>
            <a:r>
              <a:rPr lang="en-US" b="1" dirty="0">
                <a:latin typeface="Calibri" pitchFamily="34" charset="0"/>
              </a:rPr>
              <a:t>: </a:t>
            </a:r>
            <a:r>
              <a:rPr lang="en-US" dirty="0">
                <a:latin typeface="Calibri" pitchFamily="34" charset="0"/>
              </a:rPr>
              <a:t>variance higher than expected (birds are clumped)</a:t>
            </a:r>
          </a:p>
          <a:p>
            <a:r>
              <a:rPr lang="en-US" u="sng" dirty="0" err="1">
                <a:latin typeface="Calibri" pitchFamily="34" charset="0"/>
              </a:rPr>
              <a:t>Underdispersed</a:t>
            </a:r>
            <a:r>
              <a:rPr lang="en-US" dirty="0">
                <a:latin typeface="Calibri" pitchFamily="34" charset="0"/>
              </a:rPr>
              <a:t>: variance lower than expected (birds are stratified)</a:t>
            </a:r>
            <a:endParaRPr lang="en-US" u="sng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4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1157" y="582362"/>
            <a:ext cx="5858315" cy="647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TextBox 9"/>
          <p:cNvSpPr txBox="1">
            <a:spLocks noChangeArrowheads="1"/>
          </p:cNvSpPr>
          <p:nvPr/>
        </p:nvSpPr>
        <p:spPr bwMode="auto">
          <a:xfrm>
            <a:off x="2057401" y="304801"/>
            <a:ext cx="78458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Poisson distribution – uniform habitat quality</a:t>
            </a:r>
          </a:p>
          <a:p>
            <a:r>
              <a:rPr lang="en-US" sz="2400" dirty="0">
                <a:latin typeface="Calibri" pitchFamily="34" charset="0"/>
              </a:rPr>
              <a:t>			sampling variance in counts…</a:t>
            </a:r>
          </a:p>
        </p:txBody>
      </p:sp>
      <p:sp>
        <p:nvSpPr>
          <p:cNvPr id="4101" name="TextBox 10"/>
          <p:cNvSpPr txBox="1">
            <a:spLocks noChangeArrowheads="1"/>
          </p:cNvSpPr>
          <p:nvPr/>
        </p:nvSpPr>
        <p:spPr bwMode="auto">
          <a:xfrm>
            <a:off x="6985001" y="2048934"/>
            <a:ext cx="9156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m"/>
            </a:pPr>
            <a:r>
              <a:rPr lang="en-US" dirty="0">
                <a:cs typeface="Arial" charset="0"/>
              </a:rPr>
              <a:t>= 5.0</a:t>
            </a:r>
          </a:p>
          <a:p>
            <a:r>
              <a:rPr lang="en-US" dirty="0">
                <a:latin typeface="Symbol" pitchFamily="18" charset="2"/>
              </a:rPr>
              <a:t>s</a:t>
            </a:r>
            <a:r>
              <a:rPr lang="en-US" baseline="30000" dirty="0">
                <a:cs typeface="Arial" charset="0"/>
              </a:rPr>
              <a:t>2</a:t>
            </a:r>
            <a:r>
              <a:rPr lang="en-US" dirty="0">
                <a:cs typeface="Arial" charset="0"/>
              </a:rPr>
              <a:t> = 5.0</a:t>
            </a:r>
            <a:endParaRPr lang="en-US" dirty="0"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108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2057400" y="228601"/>
            <a:ext cx="58898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What if only 75% of sites are suitable habitat?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78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06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762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78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706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53400" y="3048000"/>
            <a:ext cx="20574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TextBox 14"/>
          <p:cNvSpPr txBox="1">
            <a:spLocks noChangeArrowheads="1"/>
          </p:cNvSpPr>
          <p:nvPr/>
        </p:nvSpPr>
        <p:spPr bwMode="auto">
          <a:xfrm>
            <a:off x="2289416" y="5786450"/>
            <a:ext cx="83620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….Counts will have too many 0’s for a Poisson distribution</a:t>
            </a:r>
          </a:p>
          <a:p>
            <a:pPr algn="r"/>
            <a:r>
              <a:rPr lang="en-US" sz="2400" dirty="0">
                <a:latin typeface="Calibri" pitchFamily="34" charset="0"/>
              </a:rPr>
              <a:t>BUT not all 0’s are unsuitable habitat (some are Poisson variation)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30882" y="3148722"/>
            <a:ext cx="1647835" cy="1753170"/>
            <a:chOff x="4788461" y="868373"/>
            <a:chExt cx="1647835" cy="1753170"/>
          </a:xfrm>
        </p:grpSpPr>
        <p:sp>
          <p:nvSpPr>
            <p:cNvPr id="2" name="Rectangle 1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93362" y="871148"/>
            <a:ext cx="1647835" cy="1753170"/>
            <a:chOff x="4788461" y="868373"/>
            <a:chExt cx="1647835" cy="1753170"/>
          </a:xfrm>
        </p:grpSpPr>
        <p:sp>
          <p:nvSpPr>
            <p:cNvPr id="19" name="Rectangle 18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08058" y="3151209"/>
            <a:ext cx="1647835" cy="1753170"/>
            <a:chOff x="4788461" y="868373"/>
            <a:chExt cx="1647835" cy="1753170"/>
          </a:xfrm>
        </p:grpSpPr>
        <p:sp>
          <p:nvSpPr>
            <p:cNvPr id="25" name="Rectangle 24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15237" y="854523"/>
            <a:ext cx="1647835" cy="1753170"/>
            <a:chOff x="4788461" y="868373"/>
            <a:chExt cx="1647835" cy="1753170"/>
          </a:xfrm>
        </p:grpSpPr>
        <p:sp>
          <p:nvSpPr>
            <p:cNvPr id="31" name="Rectangle 30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242458" y="3174049"/>
            <a:ext cx="1647835" cy="1753170"/>
            <a:chOff x="4788461" y="868373"/>
            <a:chExt cx="1647835" cy="1753170"/>
          </a:xfrm>
        </p:grpSpPr>
        <p:sp>
          <p:nvSpPr>
            <p:cNvPr id="37" name="Rectangle 36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225833" y="855910"/>
            <a:ext cx="1647835" cy="1753170"/>
            <a:chOff x="4788461" y="868373"/>
            <a:chExt cx="1647835" cy="1753170"/>
          </a:xfrm>
        </p:grpSpPr>
        <p:sp>
          <p:nvSpPr>
            <p:cNvPr id="43" name="Rectangle 42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161541" y="855910"/>
            <a:ext cx="1647835" cy="1753170"/>
            <a:chOff x="4788461" y="868373"/>
            <a:chExt cx="1647835" cy="1753170"/>
          </a:xfrm>
        </p:grpSpPr>
        <p:sp>
          <p:nvSpPr>
            <p:cNvPr id="49" name="Rectangle 48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160782" y="3151497"/>
            <a:ext cx="1647835" cy="1753170"/>
            <a:chOff x="4788461" y="868373"/>
            <a:chExt cx="1647835" cy="1753170"/>
          </a:xfrm>
          <a:solidFill>
            <a:schemeClr val="bg1">
              <a:lumMod val="75000"/>
            </a:schemeClr>
          </a:solidFill>
        </p:grpSpPr>
        <p:sp>
          <p:nvSpPr>
            <p:cNvPr id="55" name="Rectangle 54"/>
            <p:cNvSpPr/>
            <p:nvPr/>
          </p:nvSpPr>
          <p:spPr>
            <a:xfrm>
              <a:off x="5118186" y="868373"/>
              <a:ext cx="334460" cy="35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41320" y="1951799"/>
              <a:ext cx="334460" cy="35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88461" y="1569398"/>
              <a:ext cx="334460" cy="35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01836" y="1236898"/>
              <a:ext cx="334460" cy="35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01836" y="2267648"/>
              <a:ext cx="334460" cy="35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1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Last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Before the first exam, we talked about 4 ways of modeling population growth with GLMs:</a:t>
                </a:r>
              </a:p>
              <a:p>
                <a:pPr lvl="1">
                  <a:buAutoNum type="arabicPeriod"/>
                </a:pPr>
                <a:r>
                  <a:t>Exponential growth with observation error (log-link Poisson)</a:t>
                </a:r>
              </a:p>
              <a:p>
                <a:pPr lvl="1">
                  <a:buAutoNum type="arabicPeriod"/>
                </a:pPr>
                <a:r>
                  <a:t>Exponential growth with process error (intercept only with offset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t>)</a:t>
                </a:r>
              </a:p>
              <a:p>
                <a:pPr lvl="1">
                  <a:buAutoNum type="arabicPeriod"/>
                </a:pPr>
                <a:r>
                  <a:t>Density dependent growth with observation error (log-link quadratic Poisson)</a:t>
                </a:r>
              </a:p>
              <a:p>
                <a:pPr lvl="1">
                  <a:buAutoNum type="arabicPeriod"/>
                </a:pPr>
                <a:r>
                  <a:t>Density dependent growth with process error (Ricker model)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20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400801" y="368450"/>
            <a:ext cx="3998531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Parameters:  </a:t>
            </a:r>
            <a:r>
              <a:rPr lang="en-US" i="1" dirty="0">
                <a:latin typeface="+mj-lt"/>
              </a:rPr>
              <a:t>p</a:t>
            </a:r>
            <a:r>
              <a:rPr lang="en-US" dirty="0">
                <a:latin typeface="+mj-lt"/>
              </a:rPr>
              <a:t>, Bernoulli probability of 0</a:t>
            </a:r>
            <a:endParaRPr lang="en-US" b="1" dirty="0"/>
          </a:p>
          <a:p>
            <a:r>
              <a:rPr lang="en-US" dirty="0"/>
              <a:t>	       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>
                <a:latin typeface="+mj-lt"/>
              </a:rPr>
              <a:t>, Poisson rate parameter</a:t>
            </a:r>
            <a:r>
              <a:rPr lang="en-US" dirty="0"/>
              <a:t>	 </a:t>
            </a:r>
          </a:p>
          <a:p>
            <a:endParaRPr lang="en-US" b="1" dirty="0">
              <a:sym typeface="Symbol" pitchFamily="18" charset="2"/>
            </a:endParaRPr>
          </a:p>
          <a:p>
            <a:r>
              <a:rPr lang="en-US" b="1" dirty="0">
                <a:sym typeface="Symbol" pitchFamily="18" charset="2"/>
              </a:rPr>
              <a:t>Mean: </a:t>
            </a:r>
            <a:endParaRPr lang="en-US" dirty="0">
              <a:sym typeface="Symbol" pitchFamily="18" charset="2"/>
            </a:endParaRPr>
          </a:p>
          <a:p>
            <a:endParaRPr lang="en-US" b="1" dirty="0">
              <a:sym typeface="Symbol" pitchFamily="18" charset="2"/>
            </a:endParaRPr>
          </a:p>
          <a:p>
            <a:r>
              <a:rPr lang="en-US" b="1" dirty="0">
                <a:sym typeface="Symbol" pitchFamily="18" charset="2"/>
              </a:rPr>
              <a:t>Variance:</a:t>
            </a:r>
          </a:p>
          <a:p>
            <a:endParaRPr lang="en-US" b="1" dirty="0">
              <a:sym typeface="Symbol" pitchFamily="18" charset="2"/>
            </a:endParaRPr>
          </a:p>
          <a:p>
            <a:r>
              <a:rPr lang="en-US" b="1" dirty="0">
                <a:sym typeface="Symbol" pitchFamily="18" charset="2"/>
              </a:rPr>
              <a:t>Minimum: </a:t>
            </a:r>
            <a:r>
              <a:rPr lang="en-US" dirty="0">
                <a:sym typeface="Symbol" pitchFamily="18" charset="2"/>
              </a:rPr>
              <a:t>0</a:t>
            </a:r>
          </a:p>
          <a:p>
            <a:r>
              <a:rPr lang="en-US" b="1" dirty="0">
                <a:sym typeface="Symbol" pitchFamily="18" charset="2"/>
              </a:rPr>
              <a:t>Maximum:</a:t>
            </a:r>
            <a:r>
              <a:rPr lang="en-US" sz="2400" b="1" dirty="0">
                <a:sym typeface="Symbol" pitchFamily="18" charset="2"/>
              </a:rPr>
              <a:t>∞</a:t>
            </a:r>
            <a:endParaRPr lang="en-US" sz="2400" dirty="0">
              <a:sym typeface="Symbol" pitchFamily="18" charset="2"/>
            </a:endParaRP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018131" y="323865"/>
            <a:ext cx="37003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Zero-inflated Poisson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057400" y="5029200"/>
            <a:ext cx="8830733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Application:  </a:t>
            </a:r>
            <a:r>
              <a:rPr lang="en-US" sz="2400" dirty="0">
                <a:latin typeface="Avenir Next" panose="020B0503020202020204" pitchFamily="34" charset="0"/>
              </a:rPr>
              <a:t>Product of two processes, one Bernoulli and one Poisson  </a:t>
            </a:r>
          </a:p>
          <a:p>
            <a:endParaRPr lang="en-US" sz="2000" dirty="0">
              <a:latin typeface="Avenir Next" panose="020B0503020202020204" pitchFamily="34" charset="0"/>
            </a:endParaRPr>
          </a:p>
          <a:p>
            <a:r>
              <a:rPr lang="en-US" sz="2400" i="1" dirty="0">
                <a:latin typeface="Avenir Next" panose="020B0503020202020204" pitchFamily="34" charset="0"/>
              </a:rPr>
              <a:t>“mixture model”</a:t>
            </a: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7172267" y="1079928"/>
          <a:ext cx="856704" cy="63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2267" y="1079928"/>
                        <a:ext cx="856704" cy="6323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7652976" y="1735138"/>
          <a:ext cx="16129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6" imgW="1002960" imgH="431640" progId="Equation.3">
                  <p:embed/>
                </p:oleObj>
              </mc:Choice>
              <mc:Fallback>
                <p:oleObj name="Equation" r:id="rId6" imgW="1002960" imgH="431640" progId="Equation.3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2976" y="1735138"/>
                        <a:ext cx="161290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8" cstate="print"/>
          <a:srcRect l="-141" t="12862" r="11067" b="11115"/>
          <a:stretch>
            <a:fillRect/>
          </a:stretch>
        </p:blipFill>
        <p:spPr bwMode="auto">
          <a:xfrm>
            <a:off x="1882815" y="1238491"/>
            <a:ext cx="4008416" cy="343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6690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52601" y="467466"/>
            <a:ext cx="87860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Zero-inflated models: binomial + Poisson “mixture model”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Two categories of data (example):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present – counts follow a Poisson 						distribution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absent – there are no animals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09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52601" y="467466"/>
            <a:ext cx="878605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Zero-inflated models: binomial + Poisson “mixture model”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Two categories of data (example):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present – counts follow a Poisson 						distribution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absent – there are no animals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Likelihood function has 2 parameters: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1. Probability that each site is unsuitable, 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What is the probability of seeing 0 animals?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P(site is unsuitable)+P(site is suitable)P(seeing 0 animals)</a:t>
            </a: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84516" y="4038600"/>
            <a:ext cx="0" cy="627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619" y="4495800"/>
          <a:ext cx="11689122" cy="14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Document" r:id="rId4" imgW="5943600" imgH="736600" progId="Word.Document.12">
                  <p:embed/>
                </p:oleObj>
              </mc:Choice>
              <mc:Fallback>
                <p:oleObj name="Document" r:id="rId4" imgW="5943600" imgH="736600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19" y="4495800"/>
                        <a:ext cx="11689122" cy="14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00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52601" y="467466"/>
            <a:ext cx="878605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Zero-inflated models: binomial + Poisson “mixture model”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Two categories of data (example):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present – counts follow a Poisson 						distribution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absent – there are no animals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Likelihood function has 2 parameters: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1. Probability that each site is unsuitable, 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What is the probability of seeing 0 animals?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P(site is unsuitable)+P(site is suitable)P(seeing 0 animals)</a:t>
            </a: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84516" y="4038600"/>
            <a:ext cx="0" cy="627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619" y="4495800"/>
          <a:ext cx="11689122" cy="14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Document" r:id="rId4" imgW="5943600" imgH="736600" progId="Word.Document.12">
                  <p:embed/>
                </p:oleObj>
              </mc:Choice>
              <mc:Fallback>
                <p:oleObj name="Document" r:id="rId4" imgW="5943600" imgH="736600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19" y="4495800"/>
                        <a:ext cx="11689122" cy="14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388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52601" y="467465"/>
            <a:ext cx="878605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Zero-inflated models: binomial + Poisson “mixture model”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Two categories of data (example):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present – counts follow a Poisson 						distribution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Species absent – there are no animals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Likelihood function has 2 parameters: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1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Probability that each site is unsuitable, 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p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2. Average count of animals if a site is suitable,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λ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What is P(seeing some number, 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&gt; 0?)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	P(site is suitable and count = 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/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84516" y="4419600"/>
            <a:ext cx="0" cy="526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219A6D0-6F44-184E-8754-42E132DF2A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19" y="4572000"/>
          <a:ext cx="11689122" cy="14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Document" r:id="rId4" imgW="5943600" imgH="736600" progId="Word.Document.12">
                  <p:embed/>
                </p:oleObj>
              </mc:Choice>
              <mc:Fallback>
                <p:oleObj name="Document" r:id="rId4" imgW="5943600" imgH="736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219A6D0-6F44-184E-8754-42E132DF2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19" y="4572000"/>
                        <a:ext cx="11689122" cy="14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95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0308-B79E-AC48-A7CA-74D581CB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</a:t>
            </a:r>
          </a:p>
        </p:txBody>
      </p:sp>
      <p:pic>
        <p:nvPicPr>
          <p:cNvPr id="51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038" y="1295400"/>
            <a:ext cx="31813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1"/>
            <a:ext cx="31813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3719" y="1417638"/>
            <a:ext cx="31813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TextBox 13"/>
          <p:cNvSpPr txBox="1">
            <a:spLocks noChangeArrowheads="1"/>
          </p:cNvSpPr>
          <p:nvPr/>
        </p:nvSpPr>
        <p:spPr bwMode="auto">
          <a:xfrm>
            <a:off x="4640792" y="5818673"/>
            <a:ext cx="21156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“OR” rule</a:t>
            </a:r>
          </a:p>
        </p:txBody>
      </p:sp>
      <p:sp>
        <p:nvSpPr>
          <p:cNvPr id="5131" name="TextBox 16"/>
          <p:cNvSpPr txBox="1">
            <a:spLocks noChangeArrowheads="1"/>
          </p:cNvSpPr>
          <p:nvPr/>
        </p:nvSpPr>
        <p:spPr bwMode="auto">
          <a:xfrm>
            <a:off x="9989629" y="2144385"/>
            <a:ext cx="862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m"/>
            </a:pPr>
            <a:r>
              <a:rPr lang="en-US" dirty="0">
                <a:cs typeface="Arial" charset="0"/>
              </a:rPr>
              <a:t>= 3.8</a:t>
            </a:r>
          </a:p>
          <a:p>
            <a:r>
              <a:rPr lang="en-US" dirty="0">
                <a:latin typeface="Symbol" pitchFamily="18" charset="2"/>
              </a:rPr>
              <a:t>s</a:t>
            </a:r>
            <a:r>
              <a:rPr lang="en-US" baseline="30000" dirty="0">
                <a:cs typeface="Arial" charset="0"/>
              </a:rPr>
              <a:t>2</a:t>
            </a:r>
            <a:r>
              <a:rPr lang="en-US" dirty="0">
                <a:cs typeface="Arial" charset="0"/>
              </a:rPr>
              <a:t> =8.4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4" name="Plus 3">
            <a:extLst>
              <a:ext uri="{FF2B5EF4-FFF2-40B4-BE49-F238E27FC236}">
                <a16:creationId xmlns:a16="http://schemas.microsoft.com/office/drawing/2014/main" id="{78C00C91-B49E-6C46-8DCE-8517154F0EFF}"/>
              </a:ext>
            </a:extLst>
          </p:cNvPr>
          <p:cNvSpPr/>
          <p:nvPr/>
        </p:nvSpPr>
        <p:spPr>
          <a:xfrm>
            <a:off x="3261156" y="2744678"/>
            <a:ext cx="570638" cy="638284"/>
          </a:xfrm>
          <a:prstGeom prst="mathPlu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98D38F7B-8D35-DE40-AACD-87F2B5FF945C}"/>
              </a:ext>
            </a:extLst>
          </p:cNvPr>
          <p:cNvSpPr/>
          <p:nvPr/>
        </p:nvSpPr>
        <p:spPr>
          <a:xfrm>
            <a:off x="6756400" y="2790716"/>
            <a:ext cx="762000" cy="592246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A1D75-A4D7-DE44-8EA4-0DF049F19455}"/>
              </a:ext>
            </a:extLst>
          </p:cNvPr>
          <p:cNvSpPr txBox="1"/>
          <p:nvPr/>
        </p:nvSpPr>
        <p:spPr>
          <a:xfrm>
            <a:off x="1544371" y="49746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Binomial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38BA9C-C7C7-7540-9372-3315352311A5}"/>
              </a:ext>
            </a:extLst>
          </p:cNvPr>
          <p:cNvSpPr txBox="1"/>
          <p:nvPr/>
        </p:nvSpPr>
        <p:spPr>
          <a:xfrm>
            <a:off x="5178884" y="4974695"/>
            <a:ext cx="98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Poisson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B6071-DB7F-4845-B989-C5F2277D52B4}"/>
              </a:ext>
            </a:extLst>
          </p:cNvPr>
          <p:cNvSpPr txBox="1"/>
          <p:nvPr/>
        </p:nvSpPr>
        <p:spPr>
          <a:xfrm>
            <a:off x="9106380" y="497127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Next" panose="020B0503020202020204" pitchFamily="34" charset="0"/>
              </a:rPr>
              <a:t>ZiP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0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25CC-51A6-AC43-8762-74DA7980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 (</a:t>
            </a:r>
            <a:r>
              <a:rPr lang="en-US" dirty="0" err="1"/>
              <a:t>ZiP</a:t>
            </a:r>
            <a:r>
              <a:rPr lang="en-US" dirty="0"/>
              <a:t>)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6A7C-389C-834F-ABC8-A15FF516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density function of the mixture model: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F72AC627-B829-1043-8F9F-6FAF2C132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102990"/>
              </p:ext>
            </p:extLst>
          </p:nvPr>
        </p:nvGraphicFramePr>
        <p:xfrm>
          <a:off x="4999960" y="3192462"/>
          <a:ext cx="45735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3" imgW="2425680" imgH="583920" progId="Equation.3">
                  <p:embed/>
                </p:oleObj>
              </mc:Choice>
              <mc:Fallback>
                <p:oleObj name="Equation" r:id="rId3" imgW="2425680" imgH="583920" progId="Equation.3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960" y="3192462"/>
                        <a:ext cx="4573588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882FD407-25F4-3F4C-9AF8-7A7482CA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-141" t="12862" r="11067" b="11115"/>
          <a:stretch>
            <a:fillRect/>
          </a:stretch>
        </p:blipFill>
        <p:spPr bwMode="auto">
          <a:xfrm>
            <a:off x="1374815" y="2328862"/>
            <a:ext cx="4008416" cy="343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7150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3.bp.blogspot.com/-KzmgsrpF9dU/Tpo2OchUHFI/AAAAAAAAH8A/bkNfKM5w6XI/s1600/RedShaftedNorthernFlicker+%25281%2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/>
          <a:stretch/>
        </p:blipFill>
        <p:spPr bwMode="auto">
          <a:xfrm>
            <a:off x="1510147" y="0"/>
            <a:ext cx="4433453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ages.fineartamerica.com/images-medium-large/yellow-shafted-northern-flicker-staying-warm-edward-pet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48" y="3474720"/>
            <a:ext cx="4448197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66436" y="6488668"/>
            <a:ext cx="290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tooltip="http://www.audubon.org/cbc"/>
              </a:rPr>
              <a:t>www.christmasbirdcount.org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22078" b="9703"/>
          <a:stretch/>
        </p:blipFill>
        <p:spPr bwMode="auto">
          <a:xfrm>
            <a:off x="5722895" y="-141752"/>
            <a:ext cx="3336592" cy="438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603896" y="2776458"/>
            <a:ext cx="4064105" cy="3695584"/>
            <a:chOff x="5079895" y="2776458"/>
            <a:chExt cx="4064105" cy="3695584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4" r="68909"/>
            <a:stretch/>
          </p:blipFill>
          <p:spPr bwMode="auto">
            <a:xfrm>
              <a:off x="6301045" y="2776458"/>
              <a:ext cx="2842955" cy="3446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105430" y="6102710"/>
              <a:ext cx="1234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birds/site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895" y="4797028"/>
              <a:ext cx="1020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of sites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954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r="35622"/>
          <a:stretch/>
        </p:blipFill>
        <p:spPr bwMode="auto">
          <a:xfrm>
            <a:off x="5746865" y="0"/>
            <a:ext cx="447965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36379"/>
          <a:stretch/>
        </p:blipFill>
        <p:spPr bwMode="auto">
          <a:xfrm>
            <a:off x="1889759" y="0"/>
            <a:ext cx="400760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9655" y="5536276"/>
            <a:ext cx="24749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5.86</a:t>
            </a:r>
          </a:p>
          <a:p>
            <a:r>
              <a:rPr lang="en-US" sz="2800" dirty="0"/>
              <a:t>variance = 5.86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430" y="5555676"/>
            <a:ext cx="2758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5.86</a:t>
            </a:r>
          </a:p>
          <a:p>
            <a:r>
              <a:rPr lang="en-US" sz="2800" dirty="0"/>
              <a:t>variance = 212.77</a:t>
            </a:r>
          </a:p>
        </p:txBody>
      </p:sp>
    </p:spTree>
    <p:extLst>
      <p:ext uri="{BB962C8B-B14F-4D97-AF65-F5344CB8AC3E}">
        <p14:creationId xmlns:p14="http://schemas.microsoft.com/office/powerpoint/2010/main" val="93023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C7A1-DF3F-4940-8A6F-C8BD54AC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8534"/>
            <a:ext cx="10972800" cy="778934"/>
          </a:xfrm>
        </p:spPr>
        <p:txBody>
          <a:bodyPr>
            <a:normAutofit/>
          </a:bodyPr>
          <a:lstStyle/>
          <a:p>
            <a:r>
              <a:rPr lang="en-US" dirty="0"/>
              <a:t>Fitting </a:t>
            </a:r>
            <a:r>
              <a:rPr lang="en-US" dirty="0" err="1"/>
              <a:t>ZiP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51BC-108F-1F47-A9B0-14D7EC80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8933"/>
            <a:ext cx="10972800" cy="5537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Courier" pitchFamily="2" charset="0"/>
              </a:rPr>
              <a:t>pscl</a:t>
            </a:r>
            <a:r>
              <a:rPr lang="en-US" dirty="0"/>
              <a:t> package </a:t>
            </a:r>
            <a:r>
              <a:rPr lang="en-US" dirty="0" err="1"/>
              <a:t>provideds</a:t>
            </a:r>
            <a:r>
              <a:rPr lang="en-US" dirty="0"/>
              <a:t> the </a:t>
            </a:r>
            <a:r>
              <a:rPr lang="en-US" dirty="0" err="1">
                <a:latin typeface="Courier" pitchFamily="2" charset="0"/>
              </a:rPr>
              <a:t>zeroinfl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function that works similarly to </a:t>
            </a:r>
            <a:r>
              <a:rPr lang="en-US" dirty="0" err="1">
                <a:latin typeface="Courier" pitchFamily="2" charset="0"/>
              </a:rPr>
              <a:t>glm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endParaRPr lang="en-US" dirty="0">
              <a:latin typeface="Courier" pitchFamily="2" charset="0"/>
            </a:endParaRPr>
          </a:p>
          <a:p>
            <a:pPr marL="1270000"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dirty="0">
                <a:latin typeface="Courier"/>
              </a:rPr>
              <a:t>(</a:t>
            </a:r>
            <a:r>
              <a:rPr lang="en-US" dirty="0" err="1">
                <a:latin typeface="Courier"/>
              </a:rPr>
              <a:t>pscl</a:t>
            </a:r>
            <a:r>
              <a:rPr lang="en-US" dirty="0">
                <a:latin typeface="Courier"/>
              </a:rPr>
              <a:t>)</a:t>
            </a:r>
          </a:p>
          <a:p>
            <a:pPr marL="1270000" lvl="0" indent="0">
              <a:buNone/>
            </a:pPr>
            <a:r>
              <a:rPr lang="en-US" dirty="0">
                <a:latin typeface="Courier"/>
              </a:rPr>
              <a:t>m2 &lt;-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zeroinfl</a:t>
            </a:r>
            <a:r>
              <a:rPr lang="en-US" dirty="0">
                <a:latin typeface="Courier"/>
              </a:rPr>
              <a:t>(Count 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~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dirty="0">
                <a:latin typeface="Courier"/>
              </a:rPr>
              <a:t>, </a:t>
            </a:r>
            <a:r>
              <a:rPr lang="en-US" dirty="0">
                <a:solidFill>
                  <a:srgbClr val="902000"/>
                </a:solidFill>
                <a:latin typeface="Courier"/>
              </a:rPr>
              <a:t>data =</a:t>
            </a:r>
            <a:r>
              <a:rPr lang="en-US" dirty="0">
                <a:latin typeface="Courier"/>
              </a:rPr>
              <a:t> birds)</a:t>
            </a:r>
            <a:br>
              <a:rPr lang="en-US" dirty="0"/>
            </a:br>
            <a:r>
              <a:rPr lang="en-US" dirty="0">
                <a:latin typeface="Courier"/>
              </a:rPr>
              <a:t>m2
## Call:
## </a:t>
            </a:r>
            <a:r>
              <a:rPr lang="en-US" dirty="0" err="1">
                <a:latin typeface="Courier"/>
              </a:rPr>
              <a:t>zeroinfl</a:t>
            </a:r>
            <a:r>
              <a:rPr lang="en-US" dirty="0">
                <a:latin typeface="Courier"/>
              </a:rPr>
              <a:t>(formula = Count ~ 1, data = birds)
## 
## Count model coefficients (</a:t>
            </a:r>
            <a:r>
              <a:rPr lang="en-US" dirty="0" err="1">
                <a:latin typeface="Courier"/>
              </a:rPr>
              <a:t>poisson</a:t>
            </a:r>
            <a:r>
              <a:rPr lang="en-US" dirty="0">
                <a:latin typeface="Courier"/>
              </a:rPr>
              <a:t> with log link):
## (Intercept)  
##       3.175  
## 
## Zero-inflation model coefficients (binomial with logit link):
## (Intercept)  
##       1.125</a:t>
            </a: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92A462-F6A2-294A-BF2E-DC66DC146CD2}"/>
              </a:ext>
            </a:extLst>
          </p:cNvPr>
          <p:cNvSpPr/>
          <p:nvPr/>
        </p:nvSpPr>
        <p:spPr>
          <a:xfrm>
            <a:off x="3090333" y="4242345"/>
            <a:ext cx="1151467" cy="3847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2A183-7713-724C-BFE8-7EBE72EC0EA2}"/>
              </a:ext>
            </a:extLst>
          </p:cNvPr>
          <p:cNvSpPr txBox="1"/>
          <p:nvPr/>
        </p:nvSpPr>
        <p:spPr>
          <a:xfrm>
            <a:off x="7128259" y="3934721"/>
            <a:ext cx="28969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Avenir Next Demi Bold" panose="020B0503020202020204" pitchFamily="34" charset="0"/>
              </a:rPr>
              <a:t>Expected # | suitable</a:t>
            </a:r>
          </a:p>
          <a:p>
            <a:pPr algn="ctr"/>
            <a:r>
              <a:rPr lang="en-US" sz="2200" dirty="0">
                <a:solidFill>
                  <a:srgbClr val="002060"/>
                </a:solidFill>
                <a:latin typeface="Avenir Next" panose="020B0503020202020204" pitchFamily="34" charset="0"/>
              </a:rPr>
              <a:t>(log link)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3DAB0B-C4EE-8648-A72A-DFF7643D3D10}"/>
              </a:ext>
            </a:extLst>
          </p:cNvPr>
          <p:cNvSpPr/>
          <p:nvPr/>
        </p:nvSpPr>
        <p:spPr>
          <a:xfrm>
            <a:off x="3073937" y="5694347"/>
            <a:ext cx="1151467" cy="3847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314F8-C315-B74F-BD4D-0EB7C434DDD2}"/>
              </a:ext>
            </a:extLst>
          </p:cNvPr>
          <p:cNvSpPr txBox="1"/>
          <p:nvPr/>
        </p:nvSpPr>
        <p:spPr>
          <a:xfrm>
            <a:off x="6480645" y="5575812"/>
            <a:ext cx="4192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  <a:latin typeface="Avenir Next Demi Bold" panose="020B0503020202020204" pitchFamily="34" charset="0"/>
              </a:rPr>
              <a:t>Probability of being unsuitable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Avenir Next" panose="020B0503020202020204" pitchFamily="34" charset="0"/>
              </a:rPr>
              <a:t>(logit link)</a:t>
            </a:r>
          </a:p>
        </p:txBody>
      </p:sp>
    </p:spTree>
    <p:extLst>
      <p:ext uri="{BB962C8B-B14F-4D97-AF65-F5344CB8AC3E}">
        <p14:creationId xmlns:p14="http://schemas.microsoft.com/office/powerpoint/2010/main" val="34012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sz="1800" dirty="0">
                <a:latin typeface="Courier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-1002.23754    82.79097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sz="1800" dirty="0">
                <a:latin typeface="Courier"/>
              </a:rPr>
              <a:t>m1b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(m1b))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  10.674835    1.223248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CAF5F-E27E-E249-9D47-825805B8CDEA}"/>
              </a:ext>
            </a:extLst>
          </p:cNvPr>
          <p:cNvSpPr/>
          <p:nvPr/>
        </p:nvSpPr>
        <p:spPr>
          <a:xfrm>
            <a:off x="5828270" y="2311289"/>
            <a:ext cx="27967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change in number of wolves/year (slope)</a:t>
            </a:r>
            <a:endParaRPr lang="en-US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51D1FB-AA55-DC4B-899B-FEFE0A8D00BE}"/>
              </a:ext>
            </a:extLst>
          </p:cNvPr>
          <p:cNvSpPr/>
          <p:nvPr/>
        </p:nvSpPr>
        <p:spPr>
          <a:xfrm>
            <a:off x="2551671" y="2616089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C5446-DCC7-264B-8372-8CD45386A518}"/>
              </a:ext>
            </a:extLst>
          </p:cNvPr>
          <p:cNvCxnSpPr>
            <a:cxnSpLocks/>
          </p:cNvCxnSpPr>
          <p:nvPr/>
        </p:nvCxnSpPr>
        <p:spPr>
          <a:xfrm>
            <a:off x="4532871" y="2882788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/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(population growth rate)  </a:t>
                </a:r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  <a:blipFill>
                <a:blip r:embed="rId2"/>
                <a:stretch>
                  <a:fillRect l="-2008" r="-682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FB4C4D6-22FB-5E4F-81EA-B220B5542B82}"/>
              </a:ext>
            </a:extLst>
          </p:cNvPr>
          <p:cNvSpPr/>
          <p:nvPr/>
        </p:nvSpPr>
        <p:spPr>
          <a:xfrm>
            <a:off x="2756587" y="4346676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9749-57EF-AD4A-9751-F80BB227CD59}"/>
              </a:ext>
            </a:extLst>
          </p:cNvPr>
          <p:cNvCxnSpPr>
            <a:cxnSpLocks/>
          </p:cNvCxnSpPr>
          <p:nvPr/>
        </p:nvCxnSpPr>
        <p:spPr>
          <a:xfrm>
            <a:off x="4737787" y="4613375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485DC0-51FD-0446-8872-0F80C04361DF}"/>
                  </a:ext>
                </a:extLst>
              </p:cNvPr>
              <p:cNvSpPr/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485DC0-51FD-0446-8872-0F80C0436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C6D0AA-AF2A-0A49-8EAC-78A79D819067}"/>
                  </a:ext>
                </a:extLst>
              </p:cNvPr>
              <p:cNvSpPr/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C6D0AA-AF2A-0A49-8EAC-78A79D8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75733"/>
            <a:ext cx="10972800" cy="5550431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(m2)
## Call:
## </a:t>
            </a:r>
            <a:r>
              <a:rPr sz="1800" dirty="0" err="1">
                <a:latin typeface="Courier"/>
              </a:rPr>
              <a:t>zeroinfl</a:t>
            </a:r>
            <a:r>
              <a:rPr sz="1800" dirty="0">
                <a:latin typeface="Courier"/>
              </a:rPr>
              <a:t>(formula = Count ~ 1, data = birds)
## 
## Pearson residuals:
##     Min      1Q  Median      3Q     Max 
## -0.5547 -0.5547 -0.5547 -0.5547  6.0678 
## 
## Count model coefficients (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 with log link):
##             Estimate Std. Error z value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(&gt;|z|)    
## (Intercept)  3.17471    0.04089   77.64   &lt;2e-16 ***
## 
## Zero-inflation model coefficients (binomial with logit link):
##             Estimate Std. Error z value </a:t>
            </a:r>
            <a:r>
              <a:rPr sz="1800" dirty="0" err="1">
                <a:latin typeface="Courier"/>
              </a:rPr>
              <a:t>Pr</a:t>
            </a:r>
            <a:r>
              <a:rPr sz="1800" dirty="0">
                <a:latin typeface="Courier"/>
              </a:rPr>
              <a:t>(&gt;|z|)    
## (Intercept)   1.1249     0.2302   4.887 1.02e-06 ***
## ---
## </a:t>
            </a:r>
            <a:r>
              <a:rPr sz="1800" dirty="0" err="1">
                <a:latin typeface="Courier"/>
              </a:rPr>
              <a:t>Signif</a:t>
            </a:r>
            <a:r>
              <a:rPr sz="1800" dirty="0">
                <a:latin typeface="Courier"/>
              </a:rPr>
              <a:t>. codes:  0 '***' 0.001 '**' 0.01 '*' 0.05 '.' 0.1 ' ' 1 
## 
## Number of iterations in BFGS optimization: 11 
## Log-likelihood: -340.4 on 2 Df</a:t>
            </a:r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2799F2CD-90A0-4246-A0DF-4B3052F6B867}"/>
              </a:ext>
            </a:extLst>
          </p:cNvPr>
          <p:cNvSpPr/>
          <p:nvPr/>
        </p:nvSpPr>
        <p:spPr>
          <a:xfrm>
            <a:off x="4131733" y="2286000"/>
            <a:ext cx="2184400" cy="384016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E57-FC39-174D-91C0-20A83493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97" y="731836"/>
            <a:ext cx="4607339" cy="2591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CC021-71E7-8D41-B6D0-9FD7485BFE82}"/>
              </a:ext>
            </a:extLst>
          </p:cNvPr>
          <p:cNvSpPr txBox="1"/>
          <p:nvPr/>
        </p:nvSpPr>
        <p:spPr>
          <a:xfrm>
            <a:off x="7319479" y="3479567"/>
            <a:ext cx="33611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These are not the  P-values you are looking for.</a:t>
            </a:r>
          </a:p>
        </p:txBody>
      </p:sp>
    </p:spTree>
    <p:extLst>
      <p:ext uri="{BB962C8B-B14F-4D97-AF65-F5344CB8AC3E}">
        <p14:creationId xmlns:p14="http://schemas.microsoft.com/office/powerpoint/2010/main" val="351184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5" r="35622"/>
          <a:stretch/>
        </p:blipFill>
        <p:spPr bwMode="auto">
          <a:xfrm>
            <a:off x="4820354" y="-96459"/>
            <a:ext cx="339672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2" r="36379"/>
          <a:stretch/>
        </p:blipFill>
        <p:spPr bwMode="auto">
          <a:xfrm>
            <a:off x="1381754" y="-96459"/>
            <a:ext cx="400760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6699" y="5446694"/>
            <a:ext cx="24749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5.86</a:t>
            </a:r>
          </a:p>
          <a:p>
            <a:r>
              <a:rPr lang="en-US" sz="2800" dirty="0"/>
              <a:t>variance = 5.86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1911" y="5446694"/>
            <a:ext cx="2758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5.86</a:t>
            </a:r>
          </a:p>
          <a:p>
            <a:r>
              <a:rPr lang="en-US" sz="2800" dirty="0"/>
              <a:t>variance = 212.77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6" r="37711"/>
          <a:stretch/>
        </p:blipFill>
        <p:spPr bwMode="auto">
          <a:xfrm>
            <a:off x="7552267" y="-96459"/>
            <a:ext cx="311573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6588" y="5446694"/>
            <a:ext cx="2758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5.99</a:t>
            </a:r>
          </a:p>
          <a:p>
            <a:r>
              <a:rPr lang="en-US" sz="2800" dirty="0"/>
              <a:t>variance = 113.55</a:t>
            </a:r>
          </a:p>
        </p:txBody>
      </p:sp>
    </p:spTree>
    <p:extLst>
      <p:ext uri="{BB962C8B-B14F-4D97-AF65-F5344CB8AC3E}">
        <p14:creationId xmlns:p14="http://schemas.microsoft.com/office/powerpoint/2010/main" val="316417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81833" r="80468" b="6813"/>
          <a:stretch/>
        </p:blipFill>
        <p:spPr bwMode="auto">
          <a:xfrm>
            <a:off x="1882590" y="470403"/>
            <a:ext cx="8444597" cy="178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8735" r="36597"/>
          <a:stretch/>
        </p:blipFill>
        <p:spPr bwMode="auto">
          <a:xfrm>
            <a:off x="1756756" y="2258667"/>
            <a:ext cx="3740729" cy="465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3.bp.blogspot.com/-KzmgsrpF9dU/Tpo2OchUHFI/AAAAAAAAH8A/bkNfKM5w6XI/s1600/RedShaftedNorthernFlicker+%25281%25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/>
          <a:stretch/>
        </p:blipFill>
        <p:spPr bwMode="auto">
          <a:xfrm>
            <a:off x="5633259" y="2895085"/>
            <a:ext cx="4433453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9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27297" y="432270"/>
                <a:ext cx="3510769" cy="921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#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𝑏𝑖𝑟𝑑𝑠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/>
                                    </a:rPr>
                                    <m:t>#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h𝑜𝑢𝑟𝑠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297" y="432270"/>
                <a:ext cx="3510769" cy="921919"/>
              </a:xfrm>
              <a:prstGeom prst="rect">
                <a:avLst/>
              </a:prstGeom>
              <a:blipFill>
                <a:blip r:embed="rId2"/>
                <a:stretch>
                  <a:fillRect t="-1351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63636" y="1849631"/>
                <a:ext cx="5498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#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𝑏𝑖𝑟𝑑𝑠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ln</m:t>
                          </m:r>
                          <m:r>
                            <a:rPr lang="en-US" sz="2800" i="1">
                              <a:latin typeface="Cambria Math"/>
                            </a:rPr>
                            <m:t>⁡(# </m:t>
                          </m:r>
                          <m:r>
                            <a:rPr lang="en-US" sz="2800" i="1">
                              <a:latin typeface="Cambria Math"/>
                            </a:rPr>
                            <m:t>h𝑜𝑢𝑟𝑠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36" y="1849631"/>
                <a:ext cx="549874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63636" y="2729730"/>
                <a:ext cx="5498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#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𝑏𝑖𝑟𝑑𝑠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ln</m:t>
                      </m:r>
                      <m:r>
                        <a:rPr lang="en-US" sz="2800" i="1">
                          <a:latin typeface="Cambria Math"/>
                        </a:rPr>
                        <m:t>⁡(# </m:t>
                      </m:r>
                      <m:r>
                        <a:rPr lang="en-US" sz="2800" i="1">
                          <a:latin typeface="Cambria Math"/>
                        </a:rPr>
                        <m:t>h𝑜𝑢𝑟𝑠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36" y="2729730"/>
                <a:ext cx="5498749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3636" y="3609829"/>
                <a:ext cx="5498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#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𝑏𝑖𝑟𝑑𝑠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ln</m:t>
                      </m:r>
                      <m:r>
                        <a:rPr lang="en-US" sz="2800" i="1">
                          <a:latin typeface="Cambria Math"/>
                        </a:rPr>
                        <m:t>⁡(# </m:t>
                      </m:r>
                      <m:r>
                        <a:rPr lang="en-US" sz="2800" i="1">
                          <a:latin typeface="Cambria Math"/>
                        </a:rPr>
                        <m:t>h𝑜𝑢𝑟𝑠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36" y="3609829"/>
                <a:ext cx="5498749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32031" y="4267200"/>
            <a:ext cx="856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zeroinfl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(Count~ 1, offset = log(hours))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1249" y="5029200"/>
            <a:ext cx="683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Note: </a:t>
            </a:r>
            <a:r>
              <a:rPr lang="en-US" sz="2800" b="1" dirty="0" err="1">
                <a:solidFill>
                  <a:srgbClr val="C00000"/>
                </a:solidFill>
              </a:rPr>
              <a:t>pscl</a:t>
            </a:r>
            <a:r>
              <a:rPr lang="en-US" sz="2800" b="1" dirty="0">
                <a:solidFill>
                  <a:srgbClr val="C00000"/>
                </a:solidFill>
              </a:rPr>
              <a:t> applies offset to count model only</a:t>
            </a:r>
          </a:p>
        </p:txBody>
      </p:sp>
    </p:spTree>
    <p:extLst>
      <p:ext uri="{BB962C8B-B14F-4D97-AF65-F5344CB8AC3E}">
        <p14:creationId xmlns:p14="http://schemas.microsoft.com/office/powerpoint/2010/main" val="23751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ZiP</a:t>
            </a:r>
            <a:r>
              <a:rPr dirty="0"/>
              <a:t> with offset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70000" lvl="0" indent="0">
              <a:buNone/>
            </a:pPr>
            <a:r>
              <a:rPr sz="1800" dirty="0">
                <a:latin typeface="Courier"/>
              </a:rPr>
              <a:t>m3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zeroinfl</a:t>
            </a:r>
            <a:r>
              <a:rPr sz="1800" dirty="0">
                <a:latin typeface="Courier"/>
              </a:rPr>
              <a:t>(Count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offset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log</a:t>
            </a:r>
            <a:r>
              <a:rPr sz="1800" dirty="0">
                <a:latin typeface="Courier"/>
              </a:rPr>
              <a:t>(hours),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birds)</a:t>
            </a:r>
            <a:br>
              <a:rPr dirty="0"/>
            </a:br>
            <a:r>
              <a:rPr sz="1800" dirty="0">
                <a:latin typeface="Courier"/>
              </a:rPr>
              <a:t>m3
## Call:
## </a:t>
            </a:r>
            <a:r>
              <a:rPr sz="1800" dirty="0" err="1">
                <a:latin typeface="Courier"/>
              </a:rPr>
              <a:t>zeroinfl</a:t>
            </a:r>
            <a:r>
              <a:rPr sz="1800" dirty="0">
                <a:latin typeface="Courier"/>
              </a:rPr>
              <a:t>(formula = Count ~ 1, data = birds, offset = log(hours))
## 
## Count model coefficients (</a:t>
            </a:r>
            <a:r>
              <a:rPr sz="1800" dirty="0" err="1">
                <a:latin typeface="Courier"/>
              </a:rPr>
              <a:t>poisson</a:t>
            </a:r>
            <a:r>
              <a:rPr sz="1800" dirty="0">
                <a:latin typeface="Courier"/>
              </a:rPr>
              <a:t> with log link):
## (Intercept)  
##      -1.583  
## 
## Zero-inflation model coefficients (binomial with logit link):
## (Intercept)  
##       1.123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7620EE-5B55-B843-97AE-AAF1F30F0A8F}"/>
              </a:ext>
            </a:extLst>
          </p:cNvPr>
          <p:cNvSpPr/>
          <p:nvPr/>
        </p:nvSpPr>
        <p:spPr>
          <a:xfrm>
            <a:off x="2867377" y="4100688"/>
            <a:ext cx="1151467" cy="40882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B8E57-4DBE-CA48-9562-E476C18DD6D5}"/>
              </a:ext>
            </a:extLst>
          </p:cNvPr>
          <p:cNvSpPr txBox="1"/>
          <p:nvPr/>
        </p:nvSpPr>
        <p:spPr>
          <a:xfrm>
            <a:off x="6485036" y="3981934"/>
            <a:ext cx="3376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venir Next Demi Bold" panose="020B0503020202020204" pitchFamily="34" charset="0"/>
              </a:rPr>
              <a:t>Expected # </a:t>
            </a:r>
            <a:r>
              <a:rPr lang="en-US" b="1" u="sng" dirty="0">
                <a:solidFill>
                  <a:srgbClr val="002060"/>
                </a:solidFill>
                <a:latin typeface="Avenir Next Demi Bold" panose="020B0503020202020204" pitchFamily="34" charset="0"/>
              </a:rPr>
              <a:t>per hour </a:t>
            </a:r>
            <a:r>
              <a:rPr lang="en-US" b="1" dirty="0">
                <a:solidFill>
                  <a:srgbClr val="002060"/>
                </a:solidFill>
                <a:latin typeface="Avenir Next Demi Bold" panose="020B0503020202020204" pitchFamily="34" charset="0"/>
              </a:rPr>
              <a:t>| suitable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venir Next" panose="020B0503020202020204" pitchFamily="34" charset="0"/>
              </a:rPr>
              <a:t>(log link)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5E2BD-D44B-F846-9D6D-97415463A628}"/>
              </a:ext>
            </a:extLst>
          </p:cNvPr>
          <p:cNvSpPr/>
          <p:nvPr/>
        </p:nvSpPr>
        <p:spPr>
          <a:xfrm>
            <a:off x="2968978" y="5592768"/>
            <a:ext cx="1151467" cy="408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0B5F6-2818-B747-BEB6-61B2AC22F0DA}"/>
              </a:ext>
            </a:extLst>
          </p:cNvPr>
          <p:cNvSpPr txBox="1"/>
          <p:nvPr/>
        </p:nvSpPr>
        <p:spPr>
          <a:xfrm>
            <a:off x="6322845" y="5495495"/>
            <a:ext cx="34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venir Next Demi Bold" panose="020B0503020202020204" pitchFamily="34" charset="0"/>
              </a:rPr>
              <a:t>Probability of being unsuitable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(logit link)</a:t>
            </a:r>
          </a:p>
        </p:txBody>
      </p:sp>
    </p:spTree>
    <p:extLst>
      <p:ext uri="{BB962C8B-B14F-4D97-AF65-F5344CB8AC3E}">
        <p14:creationId xmlns:p14="http://schemas.microsoft.com/office/powerpoint/2010/main" val="32202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t="11309" r="36881" b="4267"/>
          <a:stretch/>
        </p:blipFill>
        <p:spPr bwMode="auto">
          <a:xfrm>
            <a:off x="5647534" y="299260"/>
            <a:ext cx="3740301" cy="50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5" t="11908" r="36297"/>
          <a:stretch/>
        </p:blipFill>
        <p:spPr bwMode="auto">
          <a:xfrm>
            <a:off x="1673630" y="332509"/>
            <a:ext cx="3990535" cy="530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4572" y="5436810"/>
            <a:ext cx="2575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5.5</a:t>
            </a:r>
          </a:p>
          <a:p>
            <a:r>
              <a:rPr lang="en-US" sz="2800" dirty="0"/>
              <a:t>variance = 174.2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1645" y="5436810"/>
            <a:ext cx="2393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5.1</a:t>
            </a:r>
          </a:p>
          <a:p>
            <a:r>
              <a:rPr lang="en-US" sz="2800" dirty="0"/>
              <a:t>variance = 84.4</a:t>
            </a:r>
          </a:p>
        </p:txBody>
      </p:sp>
    </p:spTree>
    <p:extLst>
      <p:ext uri="{BB962C8B-B14F-4D97-AF65-F5344CB8AC3E}">
        <p14:creationId xmlns:p14="http://schemas.microsoft.com/office/powerpoint/2010/main" val="8596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t="11309" r="36881" b="4267"/>
          <a:stretch/>
        </p:blipFill>
        <p:spPr bwMode="auto">
          <a:xfrm>
            <a:off x="1764409" y="299260"/>
            <a:ext cx="3740301" cy="50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8520" y="5436810"/>
            <a:ext cx="2393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= 5.1</a:t>
            </a:r>
          </a:p>
          <a:p>
            <a:r>
              <a:rPr lang="en-US" sz="2800" dirty="0"/>
              <a:t>variance = 84.4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0" r="48966" b="24399"/>
          <a:stretch/>
        </p:blipFill>
        <p:spPr bwMode="auto">
          <a:xfrm>
            <a:off x="6122843" y="483636"/>
            <a:ext cx="4102677" cy="192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66609" y="2553196"/>
            <a:ext cx="5011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P[unsuitable], p </a:t>
            </a:r>
          </a:p>
          <a:p>
            <a:r>
              <a:rPr lang="en-US" sz="2600" dirty="0"/>
              <a:t>     = inverse logit of 1.1233 = 0.755</a:t>
            </a:r>
          </a:p>
          <a:p>
            <a:endParaRPr lang="en-US" sz="2600" dirty="0"/>
          </a:p>
          <a:p>
            <a:r>
              <a:rPr lang="en-US" sz="2600" dirty="0"/>
              <a:t>E[count/</a:t>
            </a:r>
            <a:r>
              <a:rPr lang="en-US" sz="2600" dirty="0" err="1"/>
              <a:t>hour|suitable</a:t>
            </a:r>
            <a:r>
              <a:rPr lang="en-US" sz="2600" dirty="0"/>
              <a:t>], </a:t>
            </a:r>
            <a:r>
              <a:rPr lang="en-US" sz="2600" dirty="0">
                <a:latin typeface="Symbol" pitchFamily="18" charset="2"/>
              </a:rPr>
              <a:t>l</a:t>
            </a:r>
            <a:r>
              <a:rPr lang="en-US" sz="2600" dirty="0"/>
              <a:t> </a:t>
            </a:r>
          </a:p>
          <a:p>
            <a:r>
              <a:rPr lang="en-US" sz="2600" dirty="0"/>
              <a:t>     = exp(-1.58304) = 0.205</a:t>
            </a:r>
          </a:p>
          <a:p>
            <a:endParaRPr lang="en-US" sz="2600" dirty="0"/>
          </a:p>
          <a:p>
            <a:r>
              <a:rPr lang="en-US" sz="2600" dirty="0"/>
              <a:t>Expected count/hour = </a:t>
            </a:r>
          </a:p>
          <a:p>
            <a:r>
              <a:rPr lang="en-US" sz="2600" dirty="0"/>
              <a:t>      P[suitable] x E[</a:t>
            </a:r>
            <a:r>
              <a:rPr lang="en-US" sz="2600" dirty="0" err="1"/>
              <a:t>count|suitable</a:t>
            </a:r>
            <a:r>
              <a:rPr lang="en-US" sz="2600" dirty="0"/>
              <a:t>]</a:t>
            </a:r>
          </a:p>
          <a:p>
            <a:r>
              <a:rPr lang="en-US" sz="2600" dirty="0"/>
              <a:t>     = (1-0.755)×0.205 = 0.0504</a:t>
            </a:r>
          </a:p>
        </p:txBody>
      </p:sp>
    </p:spTree>
    <p:extLst>
      <p:ext uri="{BB962C8B-B14F-4D97-AF65-F5344CB8AC3E}">
        <p14:creationId xmlns:p14="http://schemas.microsoft.com/office/powerpoint/2010/main" val="15523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sz="1800" dirty="0">
                <a:latin typeface="Courier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(Intercept)</a:t>
            </a:r>
            <a:r>
              <a:rPr sz="1800" dirty="0">
                <a:latin typeface="Courier"/>
              </a:rPr>
              <a:t>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-1002.23754</a:t>
            </a:r>
            <a:r>
              <a:rPr sz="1800" dirty="0">
                <a:latin typeface="Courier"/>
              </a:rPr>
              <a:t>    82.79097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sz="1800" dirty="0">
                <a:latin typeface="Courier"/>
              </a:rPr>
              <a:t>m1b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(m1b))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(Intercept)</a:t>
            </a:r>
            <a:r>
              <a:rPr sz="1800" dirty="0">
                <a:latin typeface="Courier"/>
              </a:rPr>
              <a:t>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 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10.674835</a:t>
            </a:r>
            <a:r>
              <a:rPr sz="1800" dirty="0">
                <a:latin typeface="Courier"/>
              </a:rPr>
              <a:t>    1.223248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CAF5F-E27E-E249-9D47-825805B8CDEA}"/>
              </a:ext>
            </a:extLst>
          </p:cNvPr>
          <p:cNvSpPr/>
          <p:nvPr/>
        </p:nvSpPr>
        <p:spPr>
          <a:xfrm>
            <a:off x="5828270" y="2311289"/>
            <a:ext cx="285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change in number of wolves/year</a:t>
            </a:r>
            <a:endParaRPr lang="en-US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51D1FB-AA55-DC4B-899B-FEFE0A8D00BE}"/>
              </a:ext>
            </a:extLst>
          </p:cNvPr>
          <p:cNvSpPr/>
          <p:nvPr/>
        </p:nvSpPr>
        <p:spPr>
          <a:xfrm>
            <a:off x="2551671" y="2616089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C5446-DCC7-264B-8372-8CD45386A518}"/>
              </a:ext>
            </a:extLst>
          </p:cNvPr>
          <p:cNvCxnSpPr>
            <a:cxnSpLocks/>
          </p:cNvCxnSpPr>
          <p:nvPr/>
        </p:nvCxnSpPr>
        <p:spPr>
          <a:xfrm>
            <a:off x="4532871" y="2882788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/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(population growth rate)  </a:t>
                </a:r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  <a:blipFill>
                <a:blip r:embed="rId2"/>
                <a:stretch>
                  <a:fillRect l="-2008" r="-682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FB4C4D6-22FB-5E4F-81EA-B220B5542B82}"/>
              </a:ext>
            </a:extLst>
          </p:cNvPr>
          <p:cNvSpPr/>
          <p:nvPr/>
        </p:nvSpPr>
        <p:spPr>
          <a:xfrm>
            <a:off x="2756587" y="4346676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9749-57EF-AD4A-9751-F80BB227CD59}"/>
              </a:ext>
            </a:extLst>
          </p:cNvPr>
          <p:cNvCxnSpPr>
            <a:cxnSpLocks/>
          </p:cNvCxnSpPr>
          <p:nvPr/>
        </p:nvCxnSpPr>
        <p:spPr>
          <a:xfrm>
            <a:off x="4737787" y="4613375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47293-7062-EF45-9C24-7AE5669C5394}"/>
                  </a:ext>
                </a:extLst>
              </p:cNvPr>
              <p:cNvSpPr/>
              <p:nvPr/>
            </p:nvSpPr>
            <p:spPr>
              <a:xfrm>
                <a:off x="483260" y="5580361"/>
                <a:ext cx="88265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Fitting a line to data: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47293-7062-EF45-9C24-7AE5669C5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0" y="5580361"/>
                <a:ext cx="8826527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D346DBD-D825-F349-A231-30E8F1B7A049}"/>
              </a:ext>
            </a:extLst>
          </p:cNvPr>
          <p:cNvSpPr/>
          <p:nvPr/>
        </p:nvSpPr>
        <p:spPr>
          <a:xfrm>
            <a:off x="4280587" y="5601936"/>
            <a:ext cx="381000" cy="555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FC826F-2122-1B4B-8253-EF6D4782DC60}"/>
                  </a:ext>
                </a:extLst>
              </p:cNvPr>
              <p:cNvSpPr/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FC826F-2122-1B4B-8253-EF6D4782D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29EBCC-6463-134D-8CEE-4A616B79DD7C}"/>
                  </a:ext>
                </a:extLst>
              </p:cNvPr>
              <p:cNvSpPr/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29EBCC-6463-134D-8CEE-4A616B79D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7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sz="1800" dirty="0">
                <a:latin typeface="Courier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solidFill>
                  <a:srgbClr val="FF0000"/>
                </a:solidFill>
                <a:latin typeface="Courier"/>
              </a:rPr>
              <a:t>year_post</a:t>
            </a:r>
            <a:r>
              <a:rPr sz="1800" dirty="0">
                <a:solidFill>
                  <a:srgbClr val="FF000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
## -1002.23754   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82.79097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sz="1800" dirty="0">
                <a:latin typeface="Courier"/>
              </a:rPr>
              <a:t>m1b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(m1b))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solidFill>
                  <a:srgbClr val="FF0000"/>
                </a:solidFill>
                <a:latin typeface="Courier"/>
              </a:rPr>
              <a:t>year_post</a:t>
            </a:r>
            <a:r>
              <a:rPr sz="1800" dirty="0">
                <a:solidFill>
                  <a:srgbClr val="FF000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
##   10.674835   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1.223248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CAF5F-E27E-E249-9D47-825805B8CDEA}"/>
              </a:ext>
            </a:extLst>
          </p:cNvPr>
          <p:cNvSpPr/>
          <p:nvPr/>
        </p:nvSpPr>
        <p:spPr>
          <a:xfrm>
            <a:off x="5828271" y="2311289"/>
            <a:ext cx="2932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change in number of wolves/year</a:t>
            </a:r>
            <a:endParaRPr lang="en-US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51D1FB-AA55-DC4B-899B-FEFE0A8D00BE}"/>
              </a:ext>
            </a:extLst>
          </p:cNvPr>
          <p:cNvSpPr/>
          <p:nvPr/>
        </p:nvSpPr>
        <p:spPr>
          <a:xfrm>
            <a:off x="2551671" y="2616089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C5446-DCC7-264B-8372-8CD45386A518}"/>
              </a:ext>
            </a:extLst>
          </p:cNvPr>
          <p:cNvCxnSpPr>
            <a:cxnSpLocks/>
          </p:cNvCxnSpPr>
          <p:nvPr/>
        </p:nvCxnSpPr>
        <p:spPr>
          <a:xfrm>
            <a:off x="4532871" y="2882788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/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(population growth rate)  </a:t>
                </a:r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  <a:blipFill>
                <a:blip r:embed="rId2"/>
                <a:stretch>
                  <a:fillRect l="-2008" r="-682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FB4C4D6-22FB-5E4F-81EA-B220B5542B82}"/>
              </a:ext>
            </a:extLst>
          </p:cNvPr>
          <p:cNvSpPr/>
          <p:nvPr/>
        </p:nvSpPr>
        <p:spPr>
          <a:xfrm>
            <a:off x="2756587" y="4346676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9749-57EF-AD4A-9751-F80BB227CD59}"/>
              </a:ext>
            </a:extLst>
          </p:cNvPr>
          <p:cNvCxnSpPr>
            <a:cxnSpLocks/>
          </p:cNvCxnSpPr>
          <p:nvPr/>
        </p:nvCxnSpPr>
        <p:spPr>
          <a:xfrm>
            <a:off x="4737787" y="4613375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A8FA1F-A95A-8A4C-ABAF-DAB9C5C490CC}"/>
                  </a:ext>
                </a:extLst>
              </p:cNvPr>
              <p:cNvSpPr/>
              <p:nvPr/>
            </p:nvSpPr>
            <p:spPr>
              <a:xfrm>
                <a:off x="483260" y="5580361"/>
                <a:ext cx="88265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Fitting a line to data: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A8FA1F-A95A-8A4C-ABAF-DAB9C5C49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0" y="5580361"/>
                <a:ext cx="8826527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FC94D1C-F0A0-1645-B7CC-3969F67A0C07}"/>
              </a:ext>
            </a:extLst>
          </p:cNvPr>
          <p:cNvSpPr/>
          <p:nvPr/>
        </p:nvSpPr>
        <p:spPr>
          <a:xfrm>
            <a:off x="4990071" y="5602287"/>
            <a:ext cx="381000" cy="555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1B4FE8-BA58-1D4F-946B-DDAC7C8C2868}"/>
                  </a:ext>
                </a:extLst>
              </p:cNvPr>
              <p:cNvSpPr/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1B4FE8-BA58-1D4F-946B-DDAC7C8C2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4ADCEC-4030-8848-9D3C-0B4F3210995A}"/>
                  </a:ext>
                </a:extLst>
              </p:cNvPr>
              <p:cNvSpPr/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4ADCEC-4030-8848-9D3C-0B4F32109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43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sz="1800" dirty="0">
                <a:latin typeface="Courier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"identity"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-1002.23754    82.79097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sz="1800" dirty="0">
                <a:latin typeface="Courier"/>
              </a:rPr>
              <a:t>m1b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glm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num.wolves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,</a:t>
            </a:r>
            <a:br>
              <a:rPr dirty="0"/>
            </a:br>
            <a:r>
              <a:rPr sz="1800" dirty="0">
                <a:latin typeface="Courier"/>
              </a:rPr>
              <a:t>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family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poisson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link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"log"</a:t>
            </a:r>
            <a:r>
              <a:rPr sz="1800" dirty="0">
                <a:latin typeface="Courier"/>
              </a:rPr>
              <a:t>),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wolves_sub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exp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coef</a:t>
            </a:r>
            <a:r>
              <a:rPr sz="1800" dirty="0">
                <a:latin typeface="Courier"/>
              </a:rPr>
              <a:t>(m1b))</a:t>
            </a:r>
          </a:p>
          <a:p>
            <a:pPr marL="0" lvl="0" indent="0">
              <a:buNone/>
            </a:pPr>
            <a:r>
              <a:rPr sz="1800" dirty="0">
                <a:latin typeface="Courier"/>
              </a:rPr>
              <a:t>## (Intercept)   </a:t>
            </a:r>
            <a:r>
              <a:rPr sz="1800" dirty="0" err="1">
                <a:latin typeface="Courier"/>
              </a:rPr>
              <a:t>year_post</a:t>
            </a:r>
            <a:r>
              <a:rPr sz="1800" dirty="0">
                <a:latin typeface="Courier"/>
              </a:rPr>
              <a:t> 
##   10.674835    1.223248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CAF5F-E27E-E249-9D47-825805B8CDEA}"/>
              </a:ext>
            </a:extLst>
          </p:cNvPr>
          <p:cNvSpPr/>
          <p:nvPr/>
        </p:nvSpPr>
        <p:spPr>
          <a:xfrm>
            <a:off x="5828270" y="2311289"/>
            <a:ext cx="2920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change in number of wolves/year</a:t>
            </a:r>
            <a:endParaRPr lang="en-US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51D1FB-AA55-DC4B-899B-FEFE0A8D00BE}"/>
              </a:ext>
            </a:extLst>
          </p:cNvPr>
          <p:cNvSpPr/>
          <p:nvPr/>
        </p:nvSpPr>
        <p:spPr>
          <a:xfrm>
            <a:off x="2551671" y="2616089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C5446-DCC7-264B-8372-8CD45386A518}"/>
              </a:ext>
            </a:extLst>
          </p:cNvPr>
          <p:cNvCxnSpPr>
            <a:cxnSpLocks/>
          </p:cNvCxnSpPr>
          <p:nvPr/>
        </p:nvCxnSpPr>
        <p:spPr>
          <a:xfrm>
            <a:off x="4532871" y="2882788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/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(population growth rate)  </a:t>
                </a:r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858161-A579-2C47-9BE3-8943178B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87" y="4418908"/>
                <a:ext cx="3147884" cy="769441"/>
              </a:xfrm>
              <a:prstGeom prst="rect">
                <a:avLst/>
              </a:prstGeom>
              <a:blipFill>
                <a:blip r:embed="rId2"/>
                <a:stretch>
                  <a:fillRect l="-2008" r="-682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FB4C4D6-22FB-5E4F-81EA-B220B5542B82}"/>
              </a:ext>
            </a:extLst>
          </p:cNvPr>
          <p:cNvSpPr/>
          <p:nvPr/>
        </p:nvSpPr>
        <p:spPr>
          <a:xfrm>
            <a:off x="2756587" y="4346676"/>
            <a:ext cx="19812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9749-57EF-AD4A-9751-F80BB227CD59}"/>
              </a:ext>
            </a:extLst>
          </p:cNvPr>
          <p:cNvCxnSpPr>
            <a:cxnSpLocks/>
          </p:cNvCxnSpPr>
          <p:nvPr/>
        </p:nvCxnSpPr>
        <p:spPr>
          <a:xfrm>
            <a:off x="4737787" y="4613375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577B37-11BA-3E44-8676-70BF2E498E0C}"/>
                  </a:ext>
                </a:extLst>
              </p:cNvPr>
              <p:cNvSpPr/>
              <p:nvPr/>
            </p:nvSpPr>
            <p:spPr>
              <a:xfrm>
                <a:off x="165073" y="5181600"/>
                <a:ext cx="88265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Statistical distribution: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			  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Poisson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577B37-11BA-3E44-8676-70BF2E498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3" y="5181600"/>
                <a:ext cx="8826527" cy="830997"/>
              </a:xfrm>
              <a:prstGeom prst="rect">
                <a:avLst/>
              </a:prstGeom>
              <a:blipFill>
                <a:blip r:embed="rId3"/>
                <a:stretch>
                  <a:fillRect t="-461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6333F79-ACC7-2745-A556-AF2515278CB9}"/>
                  </a:ext>
                </a:extLst>
              </p:cNvPr>
              <p:cNvSpPr/>
              <p:nvPr/>
            </p:nvSpPr>
            <p:spPr>
              <a:xfrm>
                <a:off x="6324600" y="5324040"/>
                <a:ext cx="31478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 ≠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𝝀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6333F79-ACC7-2745-A556-AF2515278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24040"/>
                <a:ext cx="3147884" cy="584775"/>
              </a:xfrm>
              <a:prstGeom prst="rect">
                <a:avLst/>
              </a:prstGeom>
              <a:blipFill>
                <a:blip r:embed="rId4"/>
                <a:stretch>
                  <a:fillRect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EA3A2D-818C-F248-8C1F-7F45A4E8A2C1}"/>
                  </a:ext>
                </a:extLst>
              </p:cNvPr>
              <p:cNvSpPr/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EA3A2D-818C-F248-8C1F-7F45A4E8A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95" y="1820951"/>
                <a:ext cx="3484605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39B01E-8489-1C44-8659-60981A084352}"/>
                  </a:ext>
                </a:extLst>
              </p:cNvPr>
              <p:cNvSpPr/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39B01E-8489-1C44-8659-60981A084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80" y="3472877"/>
                <a:ext cx="22756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3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Link functions change the shape of the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 dirty="0"/>
              <a:t>Similar</a:t>
            </a:r>
            <a:r>
              <a:rPr dirty="0"/>
              <a:t> to transforming data, but rather than transforming response variable from raw data, transforms </a:t>
            </a:r>
            <a:r>
              <a:rPr i="1" dirty="0"/>
              <a:t>expected</a:t>
            </a:r>
            <a:r>
              <a:rPr dirty="0"/>
              <a:t> values</a:t>
            </a:r>
          </a:p>
        </p:txBody>
      </p:sp>
      <p:pic>
        <p:nvPicPr>
          <p:cNvPr id="4" name="Picture 3" descr="variance-and-dealing-with-overdispersion_files/figure-pptx/unnamed-chunk-4-1.png">
            <a:extLst>
              <a:ext uri="{FF2B5EF4-FFF2-40B4-BE49-F238E27FC236}">
                <a16:creationId xmlns:a16="http://schemas.microsoft.com/office/drawing/2014/main" id="{04257828-1D39-D146-A66D-F7019107F45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6234" y="2549842"/>
            <a:ext cx="5041900" cy="4033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 vs. Process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Observation error models:</a:t>
            </a:r>
          </a:p>
          <a:p>
            <a:r>
              <a:rPr dirty="0"/>
              <a:t>Assume all error due to sampling process</a:t>
            </a:r>
          </a:p>
          <a:p>
            <a:r>
              <a:rPr dirty="0"/>
              <a:t>Error only effects current observed state of the population</a:t>
            </a:r>
          </a:p>
          <a:p>
            <a:r>
              <a:rPr dirty="0"/>
              <a:t>Uses a formula to calculate a curve over time</a:t>
            </a:r>
          </a:p>
          <a:p>
            <a:r>
              <a:rPr dirty="0"/>
              <a:t>Works with missing years of data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dirty="0"/>
              <a:t>Process error models:</a:t>
            </a:r>
          </a:p>
          <a:p>
            <a:r>
              <a:rPr dirty="0"/>
              <a:t>Assumes there is year-to-year variation in the </a:t>
            </a:r>
            <a:r>
              <a:rPr b="1" dirty="0"/>
              <a:t>true</a:t>
            </a:r>
            <a:r>
              <a:rPr dirty="0"/>
              <a:t> population size</a:t>
            </a:r>
          </a:p>
          <a:p>
            <a:r>
              <a:rPr dirty="0"/>
              <a:t>“Error” feeds back to affect the future state of the population</a:t>
            </a:r>
          </a:p>
          <a:p>
            <a:r>
              <a:rPr dirty="0"/>
              <a:t>Predicted counts are some function of count from previous time step</a:t>
            </a:r>
          </a:p>
          <a:p>
            <a:r>
              <a:rPr dirty="0"/>
              <a:t>Makes sense when counts are exact (e.g. small or lab population)</a:t>
            </a:r>
          </a:p>
          <a:p>
            <a:r>
              <a:rPr dirty="0"/>
              <a:t>Doesn’t work with missing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1503</Words>
  <Application>Microsoft Macintosh PowerPoint</Application>
  <PresentationFormat>Widescreen</PresentationFormat>
  <Paragraphs>355</Paragraphs>
  <Slides>46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Avenir Next</vt:lpstr>
      <vt:lpstr>Avenir Next Demi Bold</vt:lpstr>
      <vt:lpstr>Calibri</vt:lpstr>
      <vt:lpstr>Cambria Math</vt:lpstr>
      <vt:lpstr>Courier</vt:lpstr>
      <vt:lpstr>Courier New</vt:lpstr>
      <vt:lpstr>Symbol</vt:lpstr>
      <vt:lpstr>Office Theme</vt:lpstr>
      <vt:lpstr>Equation</vt:lpstr>
      <vt:lpstr>Document</vt:lpstr>
      <vt:lpstr>PowerPoint Presentation</vt:lpstr>
      <vt:lpstr>Variance and Overdispersion</vt:lpstr>
      <vt:lpstr>Last time</vt:lpstr>
      <vt:lpstr>Interpreting parameters</vt:lpstr>
      <vt:lpstr>Interpreting parameters</vt:lpstr>
      <vt:lpstr>Interpreting parameters</vt:lpstr>
      <vt:lpstr>Interpreting parameters</vt:lpstr>
      <vt:lpstr>Link functions change the shape of the line</vt:lpstr>
      <vt:lpstr>Observation vs. Process error</vt:lpstr>
      <vt:lpstr>End of recap…</vt:lpstr>
      <vt:lpstr>Variance and mixture models</vt:lpstr>
      <vt:lpstr>Variance</vt:lpstr>
      <vt:lpstr>Poisson variance</vt:lpstr>
      <vt:lpstr>Sample variance</vt:lpstr>
      <vt:lpstr>PowerPoint Presentation</vt:lpstr>
      <vt:lpstr>GLMs partition variance</vt:lpstr>
      <vt:lpstr>PowerPoint Presentation</vt:lpstr>
      <vt:lpstr>GLMs partition variance</vt:lpstr>
      <vt:lpstr>Working with Residuals</vt:lpstr>
      <vt:lpstr>Checking residuals</vt:lpstr>
      <vt:lpstr>Deviance</vt:lpstr>
      <vt:lpstr>What if we can’t account for departures from error family?</vt:lpstr>
      <vt:lpstr>PowerPoint Presentation</vt:lpstr>
      <vt:lpstr>Consequences: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Zero-inflated Poisson</vt:lpstr>
      <vt:lpstr>Zero-inflated Poisson (ZiP) PDF</vt:lpstr>
      <vt:lpstr>PowerPoint Presentation</vt:lpstr>
      <vt:lpstr>PowerPoint Presentation</vt:lpstr>
      <vt:lpstr>Fitting ZiP models</vt:lpstr>
      <vt:lpstr>PowerPoint Presentation</vt:lpstr>
      <vt:lpstr>PowerPoint Presentation</vt:lpstr>
      <vt:lpstr>PowerPoint Presentation</vt:lpstr>
      <vt:lpstr>PowerPoint Presentation</vt:lpstr>
      <vt:lpstr>ZiP with offset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Avenir Next Demi Bold</vt:lpstr>
      <vt:lpstr>Calibri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Scott, Eric R.</dc:creator>
  <cp:lastModifiedBy>Scott, Eric R.</cp:lastModifiedBy>
  <cp:revision>1</cp:revision>
  <dcterms:created xsi:type="dcterms:W3CDTF">2020-03-03T16:38:21Z</dcterms:created>
  <dcterms:modified xsi:type="dcterms:W3CDTF">2020-03-03T16:39:43Z</dcterms:modified>
</cp:coreProperties>
</file>